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852" r:id="rId2"/>
  </p:sldMasterIdLst>
  <p:notesMasterIdLst>
    <p:notesMasterId r:id="rId20"/>
  </p:notesMasterIdLst>
  <p:sldIdLst>
    <p:sldId id="343" r:id="rId3"/>
    <p:sldId id="257" r:id="rId4"/>
    <p:sldId id="349" r:id="rId5"/>
    <p:sldId id="345" r:id="rId6"/>
    <p:sldId id="305" r:id="rId7"/>
    <p:sldId id="352" r:id="rId8"/>
    <p:sldId id="353" r:id="rId9"/>
    <p:sldId id="354" r:id="rId10"/>
    <p:sldId id="355" r:id="rId11"/>
    <p:sldId id="351" r:id="rId12"/>
    <p:sldId id="315" r:id="rId13"/>
    <p:sldId id="314" r:id="rId14"/>
    <p:sldId id="313" r:id="rId15"/>
    <p:sldId id="350" r:id="rId16"/>
    <p:sldId id="316" r:id="rId17"/>
    <p:sldId id="264" r:id="rId18"/>
    <p:sldId id="265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C8"/>
    <a:srgbClr val="EFF2E5"/>
    <a:srgbClr val="E4002B"/>
    <a:srgbClr val="E7F5F1"/>
    <a:srgbClr val="E0F0F3"/>
    <a:srgbClr val="BAE0E7"/>
    <a:srgbClr val="2196F3"/>
    <a:srgbClr val="F6BE00"/>
    <a:srgbClr val="F1F2F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3" autoAdjust="0"/>
    <p:restoredTop sz="88510" autoAdjust="0"/>
  </p:normalViewPr>
  <p:slideViewPr>
    <p:cSldViewPr snapToGrid="0" snapToObjects="1">
      <p:cViewPr varScale="1">
        <p:scale>
          <a:sx n="128" d="100"/>
          <a:sy n="128" d="100"/>
        </p:scale>
        <p:origin x="9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fld id="{6F6D5AF4-CB7F-CC40-AE7A-FFEA18939B04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fld id="{C3338F1A-8403-FD44-BAEE-C368F60A0B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7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447B7-C007-4254-9287-DA35FE98C6E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9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6447B7-C007-4254-9287-DA35FE98C6E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120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8F1A-8403-FD44-BAEE-C368F60A0B7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3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339564" y="2752487"/>
            <a:ext cx="6464873" cy="857250"/>
          </a:xfrm>
          <a:prstGeom prst="rect">
            <a:avLst/>
          </a:prstGeom>
        </p:spPr>
        <p:txBody>
          <a:bodyPr vert="horz" anchor="ctr" anchorCtr="0"/>
          <a:lstStyle>
            <a:lvl1pPr algn="ctr"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3" y="0"/>
            <a:ext cx="1041815" cy="104181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51770" y="3388451"/>
            <a:ext cx="3516064" cy="38558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PRESENTER NAME /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743175" y="3388451"/>
            <a:ext cx="3073467" cy="3855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April 27, 2016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69830" y="2744992"/>
            <a:ext cx="1004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9983" y="2001439"/>
            <a:ext cx="598237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een logo/white bckgrnd: 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3504"/>
            <a:ext cx="8012965" cy="428625"/>
          </a:xfrm>
          <a:prstGeom prst="rect">
            <a:avLst/>
          </a:prstGeom>
        </p:spPr>
        <p:txBody>
          <a:bodyPr vert="horz"/>
          <a:lstStyle>
            <a:lvl1pPr algn="l">
              <a:defRPr sz="22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3933337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536829" y="1188720"/>
            <a:ext cx="3930161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4114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Green logo/white bckgrnd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rgbClr val="4A4A4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FA332"/>
              </a:buClr>
              <a:buFont typeface="Arial" charset="0"/>
              <a:buChar char="•"/>
              <a:defRPr sz="15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rgbClr val="6FA332"/>
              </a:buClr>
              <a:buFont typeface="Arial" charset="0"/>
              <a:buChar char="•"/>
              <a:defRPr sz="1400">
                <a:solidFill>
                  <a:srgbClr val="4A4A4A"/>
                </a:solidFill>
                <a:latin typeface="Arial" charset="0"/>
              </a:defRPr>
            </a:lvl2pPr>
            <a:lvl3pPr marL="1143000" indent="-228600">
              <a:buClr>
                <a:srgbClr val="6FA332"/>
              </a:buClr>
              <a:buFont typeface="Courier New" charset="0"/>
              <a:buChar char="o"/>
              <a:defRPr sz="1200">
                <a:solidFill>
                  <a:srgbClr val="4A4A4A"/>
                </a:solidFill>
                <a:latin typeface="Arial" charset="0"/>
              </a:defRPr>
            </a:lvl3pPr>
            <a:lvl4pPr marL="1600200" indent="-228600">
              <a:buClr>
                <a:srgbClr val="6FA332"/>
              </a:buClr>
              <a:buFont typeface=".HelveticaNeueDeskInterface-Regular" charset="0"/>
              <a:buChar char="–"/>
              <a:defRPr sz="11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rgbClr val="6FA332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15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chemeClr val="accent3"/>
              </a:buClr>
              <a:buFont typeface="Arial" charset="0"/>
              <a:buChar char="•"/>
              <a:defRPr sz="1400">
                <a:solidFill>
                  <a:srgbClr val="4A4A4A"/>
                </a:solidFill>
                <a:latin typeface="Arial" charset="0"/>
              </a:defRPr>
            </a:lvl2pPr>
            <a:lvl3pPr marL="1143000" indent="-228600">
              <a:buClr>
                <a:schemeClr val="accent3"/>
              </a:buClr>
              <a:buFont typeface="Courier New" charset="0"/>
              <a:buChar char="o"/>
              <a:defRPr sz="1200">
                <a:solidFill>
                  <a:srgbClr val="4A4A4A"/>
                </a:solidFill>
                <a:latin typeface="Arial" charset="0"/>
              </a:defRPr>
            </a:lvl3pPr>
            <a:lvl4pPr marL="1600200" indent="-228600">
              <a:buClr>
                <a:schemeClr val="accent3"/>
              </a:buClr>
              <a:buFont typeface="ArialMT" charset="0"/>
              <a:buChar char="–"/>
              <a:defRPr sz="11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chemeClr val="accent4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1407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Green logo/white bckgrnd: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17492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42901"/>
            <a:ext cx="4629150" cy="405288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chemeClr val="accent3"/>
              </a:buClr>
              <a:buFont typeface="Arial" charset="0"/>
              <a:buChar char="•"/>
              <a:defRPr sz="1500">
                <a:solidFill>
                  <a:srgbClr val="4A4A4A"/>
                </a:solidFill>
                <a:latin typeface="Arial" charset="0"/>
              </a:defRPr>
            </a:lvl2pPr>
            <a:lvl3pPr marL="1085850" indent="-171450">
              <a:buClr>
                <a:schemeClr val="accent3"/>
              </a:buClr>
              <a:buFont typeface="Courier New" charset="0"/>
              <a:buChar char="o"/>
              <a:defRPr sz="1400">
                <a:solidFill>
                  <a:srgbClr val="4A4A4A"/>
                </a:solidFill>
                <a:latin typeface="Arial" charset="0"/>
              </a:defRPr>
            </a:lvl3pPr>
            <a:lvl4pPr>
              <a:buClr>
                <a:schemeClr val="accent3"/>
              </a:buClr>
              <a:defRPr sz="12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03371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782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(no logo)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rgbClr val="80AE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408670" y="369664"/>
            <a:ext cx="8381544" cy="464575"/>
          </a:xfrm>
          <a:prstGeom prst="rect">
            <a:avLst/>
          </a:prstGeom>
        </p:spPr>
        <p:txBody>
          <a:bodyPr vert="horz"/>
          <a:lstStyle>
            <a:lvl1pPr algn="l"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26812" y="927126"/>
            <a:ext cx="8363402" cy="3835374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200">
                <a:solidFill>
                  <a:srgbClr val="FFFFFF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1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171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Logo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19109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3" y="0"/>
            <a:ext cx="1041815" cy="104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80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934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1883866"/>
            <a:ext cx="1375769" cy="1375769"/>
          </a:xfrm>
          <a:prstGeom prst="rect">
            <a:avLst/>
          </a:prstGeom>
          <a:solidFill>
            <a:srgbClr val="80AE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930" y="2212674"/>
            <a:ext cx="1147508" cy="7225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71112" y="2113863"/>
            <a:ext cx="6464873" cy="85725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4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652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Logo/Grey bckgr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8027988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2722"/>
            <a:ext cx="8027988" cy="428625"/>
          </a:xfrm>
          <a:prstGeom prst="rect">
            <a:avLst/>
          </a:prstGeom>
        </p:spPr>
        <p:txBody>
          <a:bodyPr vert="horz"/>
          <a:lstStyle>
            <a:lvl1pPr algn="l">
              <a:defRPr sz="21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666047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65145"/>
            <a:ext cx="7886700" cy="544936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>
                <a:solidFill>
                  <a:srgbClr val="4A4A4A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126" y="701"/>
            <a:ext cx="737749" cy="7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5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Layout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84048"/>
            <a:ext cx="4114800" cy="914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3000" kern="1200" cap="all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1589088"/>
            <a:ext cx="4114800" cy="3078162"/>
          </a:xfrm>
          <a:prstGeom prst="rect">
            <a:avLst/>
          </a:prstGeom>
        </p:spPr>
        <p:txBody>
          <a:bodyPr lIns="0" rIns="0"/>
          <a:lstStyle>
            <a:lvl1pPr marL="0" indent="0">
              <a:buFontTx/>
              <a:buNone/>
              <a:defRPr sz="2200">
                <a:gradFill>
                  <a:gsLst>
                    <a:gs pos="100000">
                      <a:schemeClr val="accent2"/>
                    </a:gs>
                    <a:gs pos="62000">
                      <a:schemeClr val="accent2"/>
                    </a:gs>
                  </a:gsLst>
                  <a:lin ang="5400000" scaled="0"/>
                </a:gradFill>
              </a:defRPr>
            </a:lvl1pPr>
            <a:lvl2pPr marL="0" indent="0">
              <a:spcBef>
                <a:spcPts val="600"/>
              </a:spcBef>
              <a:buFontTx/>
              <a:buNone/>
              <a:defRPr sz="1800">
                <a:gradFill>
                  <a:gsLst>
                    <a:gs pos="100000">
                      <a:schemeClr val="tx1"/>
                    </a:gs>
                    <a:gs pos="62000">
                      <a:schemeClr val="tx1"/>
                    </a:gs>
                  </a:gsLst>
                  <a:lin ang="5400000" scaled="0"/>
                </a:gradFill>
              </a:defRPr>
            </a:lvl2pPr>
            <a:lvl3pPr marL="0" indent="0">
              <a:buFontTx/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16200000" scaled="0"/>
                </a:gradFill>
              </a:defRPr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4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64198E-7 L 0.0368 -8.64198E-7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97531E-6 L -2.5E-6 -0.05463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1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ain Lay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84048"/>
            <a:ext cx="4114800" cy="914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3000" kern="1200" cap="all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1589088"/>
            <a:ext cx="4114800" cy="3078162"/>
          </a:xfrm>
          <a:prstGeom prst="rect">
            <a:avLst/>
          </a:prstGeom>
        </p:spPr>
        <p:txBody>
          <a:bodyPr lIns="0" rIns="0"/>
          <a:lstStyle>
            <a:lvl1pPr marL="0" indent="0">
              <a:buFontTx/>
              <a:buNone/>
              <a:defRPr sz="2200">
                <a:gradFill>
                  <a:gsLst>
                    <a:gs pos="100000">
                      <a:schemeClr val="accent2"/>
                    </a:gs>
                    <a:gs pos="62000">
                      <a:schemeClr val="accent2"/>
                    </a:gs>
                  </a:gsLst>
                  <a:lin ang="5400000" scaled="0"/>
                </a:gradFill>
              </a:defRPr>
            </a:lvl1pPr>
            <a:lvl2pPr marL="182880" indent="-18288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1600" kern="1200" dirty="0" smtClean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2pPr>
            <a:lvl3pPr marL="91440" indent="-182880">
              <a:buFont typeface="Arial" panose="020B0604020202020204" pitchFamily="34" charset="0"/>
              <a:buChar char="•"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16200000" scaled="0"/>
                </a:gradFill>
              </a:defRPr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7184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64198E-7 L 0.0368 -8.64198E-7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97531E-6 L -2.5E-6 -0.05463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1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524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3347" y="385869"/>
            <a:ext cx="5941946" cy="574251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cap="all" dirty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ea typeface="+mj-ea"/>
                <a:cs typeface="Arial"/>
              </a:rPr>
              <a:t>CASE STUDY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62500" y="0"/>
            <a:ext cx="43815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48912" y="900278"/>
            <a:ext cx="4114800" cy="370681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FontTx/>
              <a:buNone/>
              <a:defRPr lang="en-US" sz="2200" b="1" kern="1200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2"/>
                    </a:gs>
                  </a:gsLst>
                </a:gra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buFontTx/>
              <a:buNone/>
              <a:defRPr lang="en-US" sz="1500" kern="1200" dirty="0" smtClean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n-US" sz="1800" kern="1200" dirty="0" smtClean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n-US" sz="1800" kern="1200" dirty="0" smtClean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n-US" sz="1800" kern="1200" dirty="0">
                <a:gradFill>
                  <a:gsLst>
                    <a:gs pos="29000">
                      <a:schemeClr val="tx1"/>
                    </a:gs>
                    <a:gs pos="0">
                      <a:schemeClr val="tx1"/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1689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19753E-6 L 0.03681 -4.19753E-6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4.44444E-6 -0.05463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1">
        <p:tmplLst>
          <p:tmpl>
            <p:tnLst>
              <p:par>
                <p:cTn presetID="42" presetClass="path" presetSubtype="0" decel="100000" fill="hold" nodeType="withEffect">
                  <p:stCondLst>
                    <p:cond delay="0"/>
                  </p:stCondLst>
                  <p:childTnLst>
                    <p:animMotion origin="layout" path="M -4.44444E-6 4.81481E-6 L -4.44444E-6 -0.05463 " pathEditMode="relative" rAng="0" ptsTypes="AA">
                      <p:cBhvr>
                        <p:cTn dur="500" spd="-100000" fill="hold"/>
                        <p:tgtEl>
                          <p:spTgt spid="9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2747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1883866"/>
            <a:ext cx="1375769" cy="1375769"/>
          </a:xfrm>
          <a:prstGeom prst="rect">
            <a:avLst/>
          </a:prstGeom>
          <a:solidFill>
            <a:srgbClr val="80AE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930" y="2212674"/>
            <a:ext cx="1147508" cy="7225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71112" y="2113863"/>
            <a:ext cx="6464873" cy="85725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4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258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(no logo)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rgbClr val="80AE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408670" y="369664"/>
            <a:ext cx="8381544" cy="464575"/>
          </a:xfrm>
          <a:prstGeom prst="rect">
            <a:avLst/>
          </a:prstGeom>
        </p:spPr>
        <p:txBody>
          <a:bodyPr vert="horz"/>
          <a:lstStyle>
            <a:lvl1pPr algn="l">
              <a:defRPr sz="21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26812" y="927126"/>
            <a:ext cx="8363402" cy="3835374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/>
              <a:buChar char="o"/>
              <a:tabLst/>
              <a:defRPr sz="1200">
                <a:solidFill>
                  <a:srgbClr val="FFFFFF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1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182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Green logo/white bckgr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/>
          <p:nvPr/>
        </p:nvGrpSpPr>
        <p:grpSpPr>
          <a:xfrm>
            <a:off x="8541228" y="480803"/>
            <a:ext cx="609600" cy="609600"/>
            <a:chOff x="7772400" y="1867037"/>
            <a:chExt cx="1375769" cy="1375769"/>
          </a:xfrm>
        </p:grpSpPr>
        <p:sp>
          <p:nvSpPr>
            <p:cNvPr id="4" name="Rectangle 3"/>
            <p:cNvSpPr/>
            <p:nvPr/>
          </p:nvSpPr>
          <p:spPr>
            <a:xfrm>
              <a:off x="7772400" y="1867037"/>
              <a:ext cx="1375769" cy="1375769"/>
            </a:xfrm>
            <a:prstGeom prst="rect">
              <a:avLst/>
            </a:prstGeom>
            <a:solidFill>
              <a:srgbClr val="80AE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pic>
          <p:nvPicPr>
            <p:cNvPr id="5" name="Picture 4" descr="logo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04930" y="2195845"/>
              <a:ext cx="1147508" cy="722505"/>
            </a:xfrm>
            <a:prstGeom prst="rect">
              <a:avLst/>
            </a:prstGeom>
          </p:spPr>
        </p:pic>
      </p:grpSp>
      <p:sp>
        <p:nvSpPr>
          <p:cNvPr id="8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3504"/>
            <a:ext cx="8229600" cy="428625"/>
          </a:xfrm>
          <a:prstGeom prst="rect">
            <a:avLst/>
          </a:prstGeom>
        </p:spPr>
        <p:txBody>
          <a:bodyPr vert="horz"/>
          <a:lstStyle>
            <a:lvl1pPr algn="l">
              <a:defRPr sz="21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8027988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9792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485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tally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0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een Logo/Grey bckgrnd: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6" y="1188720"/>
            <a:ext cx="3934303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2722"/>
            <a:ext cx="8027988" cy="428625"/>
          </a:xfrm>
          <a:prstGeom prst="rect">
            <a:avLst/>
          </a:prstGeom>
        </p:spPr>
        <p:txBody>
          <a:bodyPr vert="horz"/>
          <a:lstStyle>
            <a:lvl1pPr algn="l">
              <a:defRPr sz="22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545623" y="1188720"/>
            <a:ext cx="3936391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5933323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een Logo/Grey bckgr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8027988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2722"/>
            <a:ext cx="8027988" cy="428625"/>
          </a:xfrm>
          <a:prstGeom prst="rect">
            <a:avLst/>
          </a:prstGeom>
        </p:spPr>
        <p:txBody>
          <a:bodyPr vert="horz"/>
          <a:lstStyle>
            <a:lvl1pPr algn="l">
              <a:defRPr sz="21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45772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3_Green logo/white bckgrnd: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6036" y="199997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61466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reen logo/white bckgrnd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rgbClr val="4A4A4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FA332"/>
              </a:buClr>
              <a:buFont typeface="Arial" charset="0"/>
              <a:buChar char="•"/>
              <a:defRPr sz="15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rgbClr val="6FA332"/>
              </a:buClr>
              <a:buFont typeface="Arial" charset="0"/>
              <a:buChar char="•"/>
              <a:defRPr sz="1400">
                <a:solidFill>
                  <a:srgbClr val="4A4A4A"/>
                </a:solidFill>
                <a:latin typeface="Arial" charset="0"/>
              </a:defRPr>
            </a:lvl2pPr>
            <a:lvl3pPr marL="1143000" indent="-228600">
              <a:buClr>
                <a:srgbClr val="6FA332"/>
              </a:buClr>
              <a:buFont typeface="Courier New" charset="0"/>
              <a:buChar char="o"/>
              <a:defRPr sz="1200">
                <a:solidFill>
                  <a:srgbClr val="4A4A4A"/>
                </a:solidFill>
                <a:latin typeface="Arial" charset="0"/>
              </a:defRPr>
            </a:lvl3pPr>
            <a:lvl4pPr marL="1600200" indent="-228600">
              <a:buClr>
                <a:srgbClr val="6FA332"/>
              </a:buClr>
              <a:buFont typeface=".HelveticaNeueDeskInterface-Regular" charset="0"/>
              <a:buChar char="–"/>
              <a:defRPr sz="11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rgbClr val="6FA332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0"/>
          </p:nvPr>
        </p:nvSpPr>
        <p:spPr>
          <a:xfrm>
            <a:off x="4635013" y="1878805"/>
            <a:ext cx="3881528" cy="276344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FA332"/>
              </a:buClr>
              <a:buFont typeface="Arial" charset="0"/>
              <a:buChar char="•"/>
              <a:defRPr sz="15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rgbClr val="6FA332"/>
              </a:buClr>
              <a:buFont typeface="Arial" charset="0"/>
              <a:buChar char="•"/>
              <a:defRPr sz="1400">
                <a:solidFill>
                  <a:srgbClr val="4A4A4A"/>
                </a:solidFill>
                <a:latin typeface="Arial" charset="0"/>
              </a:defRPr>
            </a:lvl2pPr>
            <a:lvl3pPr marL="1143000" indent="-228600">
              <a:buClr>
                <a:srgbClr val="6FA332"/>
              </a:buClr>
              <a:buFont typeface="Courier New" charset="0"/>
              <a:buChar char="o"/>
              <a:defRPr sz="1200">
                <a:solidFill>
                  <a:srgbClr val="4A4A4A"/>
                </a:solidFill>
                <a:latin typeface="Arial" charset="0"/>
              </a:defRPr>
            </a:lvl3pPr>
            <a:lvl4pPr marL="1600200" indent="-228600">
              <a:buClr>
                <a:srgbClr val="6FA332"/>
              </a:buClr>
              <a:buFont typeface=".HelveticaNeueDeskInterface-Regular" charset="0"/>
              <a:buChar char="–"/>
              <a:defRPr sz="11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rgbClr val="6FA332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12208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Green logo/white bckgrnd: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6036" y="199997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45422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42901"/>
            <a:ext cx="4454125" cy="405288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>
              <a:buClr>
                <a:schemeClr val="accent3"/>
              </a:buClr>
              <a:buFont typeface="Arial" charset="0"/>
              <a:buChar char="•"/>
              <a:defRPr sz="1500">
                <a:solidFill>
                  <a:srgbClr val="4A4A4A"/>
                </a:solidFill>
                <a:latin typeface="Arial" charset="0"/>
              </a:defRPr>
            </a:lvl2pPr>
            <a:lvl3pPr marL="1085850" indent="-171450">
              <a:buClr>
                <a:schemeClr val="accent3"/>
              </a:buClr>
              <a:buFont typeface="Courier New" charset="0"/>
              <a:buChar char="o"/>
              <a:defRPr sz="1200">
                <a:solidFill>
                  <a:srgbClr val="4A4A4A"/>
                </a:solidFill>
                <a:latin typeface="Arial" charset="0"/>
              </a:defRPr>
            </a:lvl3pPr>
            <a:lvl4pPr>
              <a:buClr>
                <a:schemeClr val="accent3"/>
              </a:buClr>
              <a:defRPr sz="1100">
                <a:solidFill>
                  <a:srgbClr val="4A4A4A"/>
                </a:solidFill>
                <a:latin typeface="Arial" charset="0"/>
              </a:defRPr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100">
                <a:solidFill>
                  <a:srgbClr val="4A4A4A"/>
                </a:solidFill>
                <a:latin typeface="Arial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20210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 algn="l">
              <a:defRPr sz="2200">
                <a:solidFill>
                  <a:srgbClr val="4A4A4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A4A4A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170848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logo/Blue bckgr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7298" y="191195"/>
            <a:ext cx="8733818" cy="4759401"/>
          </a:xfrm>
          <a:prstGeom prst="rect">
            <a:avLst/>
          </a:prstGeom>
          <a:solidFill>
            <a:srgbClr val="272C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F2F2"/>
              </a:solidFill>
              <a:latin typeface="Arial"/>
            </a:endParaRPr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3504"/>
            <a:ext cx="8027988" cy="428625"/>
          </a:xfrm>
          <a:prstGeom prst="rect">
            <a:avLst/>
          </a:prstGeom>
        </p:spPr>
        <p:txBody>
          <a:bodyPr vert="horz"/>
          <a:lstStyle>
            <a:lvl1pPr algn="l"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8027988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FFFFFF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8024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logo/white bckgr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 hasCustomPrompt="1"/>
          </p:nvPr>
        </p:nvSpPr>
        <p:spPr>
          <a:xfrm>
            <a:off x="454025" y="603504"/>
            <a:ext cx="8027988" cy="428625"/>
          </a:xfrm>
          <a:prstGeom prst="rect">
            <a:avLst/>
          </a:prstGeom>
        </p:spPr>
        <p:txBody>
          <a:bodyPr vert="horz"/>
          <a:lstStyle>
            <a:lvl1pPr algn="l">
              <a:defRPr sz="2200">
                <a:solidFill>
                  <a:srgbClr val="4A4A4A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4025" y="1188720"/>
            <a:ext cx="8027988" cy="356369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 sz="1600">
                <a:solidFill>
                  <a:srgbClr val="4A4A4A"/>
                </a:solidFill>
                <a:latin typeface="Arial"/>
                <a:cs typeface="Arial"/>
              </a:defRPr>
            </a:lvl1pPr>
            <a:lvl2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500">
                <a:solidFill>
                  <a:srgbClr val="4A4A4A"/>
                </a:solidFill>
                <a:latin typeface="Arial"/>
                <a:cs typeface="Arial"/>
              </a:defRPr>
            </a:lvl2pPr>
            <a:lvl3pPr marL="50292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•"/>
              <a:tabLst/>
              <a:defRPr sz="1400">
                <a:solidFill>
                  <a:srgbClr val="4A4A4A"/>
                </a:solidFill>
                <a:latin typeface="Arial"/>
                <a:cs typeface="Arial"/>
              </a:defRPr>
            </a:lvl3pPr>
            <a:lvl4pPr marL="86868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Courier New"/>
              <a:buChar char="o"/>
              <a:tabLst/>
              <a:defRPr sz="1200">
                <a:solidFill>
                  <a:srgbClr val="4A4A4A"/>
                </a:solidFill>
                <a:latin typeface="Arial"/>
                <a:cs typeface="Arial"/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–"/>
              <a:tabLst/>
              <a:defRPr sz="1100">
                <a:solidFill>
                  <a:srgbClr val="4A4A4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54" y="517089"/>
            <a:ext cx="609600" cy="6096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4774732"/>
            <a:ext cx="275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/>
              <a:t> </a:t>
            </a:r>
            <a:r>
              <a:rPr lang="en-US" sz="1500" i="1" kern="1200" dirty="0">
                <a:solidFill>
                  <a:srgbClr val="4A4A4A"/>
                </a:solidFill>
                <a:latin typeface="Arial"/>
                <a:ea typeface="+mn-ea"/>
                <a:cs typeface="Arial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9895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299254" y="-75303"/>
            <a:ext cx="974995" cy="4518344"/>
            <a:chOff x="9299254" y="-88555"/>
            <a:chExt cx="974995" cy="4518344"/>
          </a:xfrm>
        </p:grpSpPr>
        <p:sp>
          <p:nvSpPr>
            <p:cNvPr id="43" name="Rectangle 42"/>
            <p:cNvSpPr/>
            <p:nvPr/>
          </p:nvSpPr>
          <p:spPr>
            <a:xfrm rot="5400000">
              <a:off x="9223679" y="807395"/>
              <a:ext cx="633702" cy="482552"/>
            </a:xfrm>
            <a:prstGeom prst="rect">
              <a:avLst/>
            </a:prstGeom>
            <a:solidFill>
              <a:srgbClr val="1D21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44" name="TextBox 43"/>
            <p:cNvSpPr txBox="1"/>
            <p:nvPr userDrawn="1"/>
          </p:nvSpPr>
          <p:spPr>
            <a:xfrm rot="5400000">
              <a:off x="9592424" y="828290"/>
              <a:ext cx="87120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Dark</a:t>
              </a:r>
            </a:p>
            <a:p>
              <a:r>
                <a:rPr lang="en-US" sz="1000" dirty="0">
                  <a:latin typeface="Arial"/>
                  <a:cs typeface="Arial"/>
                </a:rPr>
                <a:t>BLUE</a:t>
              </a:r>
              <a:endParaRPr lang="hu-HU" sz="600" dirty="0">
                <a:latin typeface="Arial"/>
                <a:cs typeface="Arial"/>
              </a:endParaRPr>
            </a:p>
            <a:p>
              <a:r>
                <a:rPr lang="hu-HU" sz="600" dirty="0">
                  <a:latin typeface="Arial"/>
                  <a:cs typeface="Arial"/>
                </a:rPr>
                <a:t>RGB  39,</a:t>
              </a:r>
              <a:r>
                <a:rPr lang="hu-HU" sz="600" baseline="0" dirty="0">
                  <a:latin typeface="Arial"/>
                  <a:cs typeface="Arial"/>
                </a:rPr>
                <a:t> 45, 67</a:t>
              </a:r>
              <a:endParaRPr lang="hu-HU" sz="600" dirty="0"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9223679" y="76517"/>
              <a:ext cx="633702" cy="482552"/>
            </a:xfrm>
            <a:prstGeom prst="rect">
              <a:avLst/>
            </a:prstGeom>
            <a:solidFill>
              <a:srgbClr val="6FA3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9223679" y="1538273"/>
              <a:ext cx="633702" cy="482552"/>
            </a:xfrm>
            <a:prstGeom prst="rect">
              <a:avLst/>
            </a:prstGeom>
            <a:solidFill>
              <a:srgbClr val="15A7B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9223679" y="2269151"/>
              <a:ext cx="633702" cy="482552"/>
            </a:xfrm>
            <a:prstGeom prst="rect">
              <a:avLst/>
            </a:prstGeom>
            <a:solidFill>
              <a:srgbClr val="888B8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9223679" y="3000029"/>
              <a:ext cx="633702" cy="48255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57" name="TextBox 56"/>
            <p:cNvSpPr txBox="1"/>
            <p:nvPr userDrawn="1"/>
          </p:nvSpPr>
          <p:spPr>
            <a:xfrm rot="5400000">
              <a:off x="9515479" y="177772"/>
              <a:ext cx="8712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dirty="0">
                  <a:latin typeface="Arial"/>
                  <a:cs typeface="Arial"/>
                </a:rPr>
                <a:t>GREEN</a:t>
              </a:r>
            </a:p>
            <a:p>
              <a:r>
                <a:rPr lang="hu-HU" sz="600" dirty="0">
                  <a:latin typeface="Arial"/>
                  <a:cs typeface="Arial"/>
                </a:rPr>
                <a:t>RGB 129, 175, 65</a:t>
              </a:r>
              <a:endParaRPr lang="en-US" sz="600" dirty="0"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 userDrawn="1"/>
          </p:nvSpPr>
          <p:spPr>
            <a:xfrm rot="5400000">
              <a:off x="9592424" y="1560872"/>
              <a:ext cx="87120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Light</a:t>
              </a:r>
            </a:p>
            <a:p>
              <a:r>
                <a:rPr lang="en-US" sz="1000" dirty="0">
                  <a:latin typeface="Arial"/>
                  <a:cs typeface="Arial"/>
                </a:rPr>
                <a:t>BLUE</a:t>
              </a:r>
              <a:endParaRPr lang="hu-HU" sz="1000" dirty="0">
                <a:latin typeface="Arial"/>
                <a:cs typeface="Arial"/>
              </a:endParaRPr>
            </a:p>
            <a:p>
              <a:r>
                <a:rPr lang="hu-HU" sz="600" dirty="0">
                  <a:latin typeface="Arial"/>
                  <a:cs typeface="Arial"/>
                </a:rPr>
                <a:t>RGB  0, 181, 200</a:t>
              </a:r>
            </a:p>
          </p:txBody>
        </p:sp>
        <p:sp>
          <p:nvSpPr>
            <p:cNvPr id="59" name="TextBox 58"/>
            <p:cNvSpPr txBox="1"/>
            <p:nvPr userDrawn="1"/>
          </p:nvSpPr>
          <p:spPr>
            <a:xfrm rot="5400000">
              <a:off x="9592424" y="2288127"/>
              <a:ext cx="87120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Dark</a:t>
              </a:r>
            </a:p>
            <a:p>
              <a:r>
                <a:rPr lang="en-US" sz="1000" dirty="0">
                  <a:latin typeface="Arial"/>
                  <a:cs typeface="Arial"/>
                </a:rPr>
                <a:t>GREY</a:t>
              </a:r>
              <a:endParaRPr lang="hu-HU" sz="600" dirty="0">
                <a:latin typeface="Arial"/>
                <a:cs typeface="Arial"/>
              </a:endParaRPr>
            </a:p>
            <a:p>
              <a:r>
                <a:rPr lang="hu-HU" sz="600" dirty="0">
                  <a:latin typeface="Arial"/>
                  <a:cs typeface="Arial"/>
                </a:rPr>
                <a:t>RGB  136, 139, 141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 rot="5400000">
              <a:off x="9592424" y="3014240"/>
              <a:ext cx="87120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Light</a:t>
              </a:r>
            </a:p>
            <a:p>
              <a:r>
                <a:rPr lang="en-US" sz="1000" dirty="0">
                  <a:latin typeface="Arial"/>
                  <a:cs typeface="Arial"/>
                </a:rPr>
                <a:t>GREY</a:t>
              </a:r>
              <a:endParaRPr lang="hu-HU" sz="600" dirty="0">
                <a:latin typeface="Arial"/>
                <a:cs typeface="Arial"/>
              </a:endParaRPr>
            </a:p>
            <a:p>
              <a:r>
                <a:rPr lang="hu-HU" sz="600" dirty="0">
                  <a:latin typeface="Arial"/>
                  <a:cs typeface="Arial"/>
                </a:rPr>
                <a:t>RGB  216, 216, 216</a:t>
              </a:r>
            </a:p>
          </p:txBody>
        </p:sp>
        <p:sp>
          <p:nvSpPr>
            <p:cNvPr id="61" name="Rectangle 60"/>
            <p:cNvSpPr/>
            <p:nvPr userDrawn="1"/>
          </p:nvSpPr>
          <p:spPr>
            <a:xfrm rot="5400000">
              <a:off x="9223679" y="3730906"/>
              <a:ext cx="633702" cy="482552"/>
            </a:xfrm>
            <a:prstGeom prst="rect">
              <a:avLst/>
            </a:prstGeom>
            <a:solidFill>
              <a:srgbClr val="F1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62" name="TextBox 61"/>
            <p:cNvSpPr txBox="1"/>
            <p:nvPr userDrawn="1"/>
          </p:nvSpPr>
          <p:spPr>
            <a:xfrm rot="5400000">
              <a:off x="9592424" y="3747964"/>
              <a:ext cx="87120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Light</a:t>
              </a:r>
            </a:p>
            <a:p>
              <a:r>
                <a:rPr lang="en-US" sz="1000" dirty="0">
                  <a:latin typeface="Arial"/>
                  <a:cs typeface="Arial"/>
                </a:rPr>
                <a:t>GREY 2</a:t>
              </a:r>
              <a:endParaRPr lang="hu-HU" sz="600" dirty="0">
                <a:latin typeface="Arial"/>
                <a:cs typeface="Arial"/>
              </a:endParaRPr>
            </a:p>
            <a:p>
              <a:r>
                <a:rPr lang="hu-HU" sz="600" dirty="0">
                  <a:latin typeface="Arial"/>
                  <a:cs typeface="Arial"/>
                </a:rPr>
                <a:t>RGB  241, 242, 242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61" r:id="rId3"/>
    <p:sldLayoutId id="2147483772" r:id="rId4"/>
    <p:sldLayoutId id="2147483773" r:id="rId5"/>
    <p:sldLayoutId id="2147483774" r:id="rId6"/>
    <p:sldLayoutId id="2147483775" r:id="rId7"/>
    <p:sldLayoutId id="2147483732" r:id="rId8"/>
    <p:sldLayoutId id="2147483733" r:id="rId9"/>
    <p:sldLayoutId id="2147483760" r:id="rId10"/>
    <p:sldLayoutId id="2147483767" r:id="rId11"/>
    <p:sldLayoutId id="2147483765" r:id="rId12"/>
    <p:sldLayoutId id="2147483770" r:id="rId13"/>
    <p:sldLayoutId id="2147483771" r:id="rId14"/>
    <p:sldLayoutId id="2147483734" r:id="rId15"/>
    <p:sldLayoutId id="2147483735" r:id="rId16"/>
    <p:sldLayoutId id="2147483850" r:id="rId17"/>
    <p:sldLayoutId id="2147483851" r:id="rId18"/>
    <p:sldLayoutId id="2147483863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9213573" y="-69575"/>
            <a:ext cx="1133061" cy="5267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9264925" y="2"/>
            <a:ext cx="1014805" cy="5143503"/>
            <a:chOff x="9264925" y="2"/>
            <a:chExt cx="1014805" cy="5143503"/>
          </a:xfrm>
        </p:grpSpPr>
        <p:grpSp>
          <p:nvGrpSpPr>
            <p:cNvPr id="59" name="Group 58"/>
            <p:cNvGrpSpPr/>
            <p:nvPr userDrawn="1"/>
          </p:nvGrpSpPr>
          <p:grpSpPr>
            <a:xfrm>
              <a:off x="9264925" y="869054"/>
              <a:ext cx="368728" cy="4274448"/>
              <a:chOff x="9264925" y="1"/>
              <a:chExt cx="368728" cy="5143501"/>
            </a:xfrm>
          </p:grpSpPr>
          <p:sp>
            <p:nvSpPr>
              <p:cNvPr id="35" name="Rectangle 34"/>
              <p:cNvSpPr/>
              <p:nvPr userDrawn="1"/>
            </p:nvSpPr>
            <p:spPr>
              <a:xfrm rot="5400000">
                <a:off x="8844142" y="443836"/>
                <a:ext cx="1233345" cy="345676"/>
              </a:xfrm>
              <a:prstGeom prst="rect">
                <a:avLst/>
              </a:prstGeom>
              <a:solidFill>
                <a:srgbClr val="EFF2E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 userDrawn="1"/>
            </p:nvSpPr>
            <p:spPr>
              <a:xfrm rot="5400000">
                <a:off x="8821090" y="1747221"/>
                <a:ext cx="1233345" cy="345676"/>
              </a:xfrm>
              <a:prstGeom prst="rect">
                <a:avLst/>
              </a:prstGeom>
              <a:solidFill>
                <a:srgbClr val="BAE0E7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 userDrawn="1"/>
            </p:nvSpPr>
            <p:spPr>
              <a:xfrm rot="5400000">
                <a:off x="8844142" y="3050606"/>
                <a:ext cx="1233345" cy="345676"/>
              </a:xfrm>
              <a:prstGeom prst="rect">
                <a:avLst/>
              </a:prstGeom>
              <a:solidFill>
                <a:srgbClr val="E0F0F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 userDrawn="1"/>
            </p:nvSpPr>
            <p:spPr>
              <a:xfrm rot="5400000">
                <a:off x="8844142" y="4353992"/>
                <a:ext cx="1233345" cy="345676"/>
              </a:xfrm>
              <a:prstGeom prst="rect">
                <a:avLst/>
              </a:prstGeom>
              <a:solidFill>
                <a:srgbClr val="E7F5F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 userDrawn="1"/>
          </p:nvSpPr>
          <p:spPr>
            <a:xfrm rot="5400000">
              <a:off x="8950711" y="1600224"/>
              <a:ext cx="1667680" cy="2053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 userDrawn="1"/>
          </p:nvSpPr>
          <p:spPr>
            <a:xfrm rot="5400000">
              <a:off x="9312425" y="1320531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229, 0, 43</a:t>
              </a:r>
            </a:p>
          </p:txBody>
        </p:sp>
        <p:sp>
          <p:nvSpPr>
            <p:cNvPr id="30" name="Rectangle 29"/>
            <p:cNvSpPr/>
            <p:nvPr userDrawn="1"/>
          </p:nvSpPr>
          <p:spPr>
            <a:xfrm rot="5400000">
              <a:off x="8950905" y="3338135"/>
              <a:ext cx="1667294" cy="2053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 userDrawn="1"/>
          </p:nvSpPr>
          <p:spPr>
            <a:xfrm rot="5400000">
              <a:off x="9312425" y="3082656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246, 190, 0</a:t>
              </a:r>
            </a:p>
          </p:txBody>
        </p:sp>
        <p:sp>
          <p:nvSpPr>
            <p:cNvPr id="32" name="Rectangle 31"/>
            <p:cNvSpPr/>
            <p:nvPr userDrawn="1"/>
          </p:nvSpPr>
          <p:spPr>
            <a:xfrm rot="5400000">
              <a:off x="9385431" y="4641712"/>
              <a:ext cx="798240" cy="2053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 userDrawn="1"/>
          </p:nvSpPr>
          <p:spPr>
            <a:xfrm rot="5400000">
              <a:off x="9428299" y="4687303"/>
              <a:ext cx="701679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33,150,243</a:t>
              </a: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9376600" y="-88622"/>
              <a:ext cx="814505" cy="9917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9390592" y="325950"/>
              <a:ext cx="798240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129, 175, 65</a:t>
              </a:r>
              <a:r>
                <a:rPr lang="en-US" sz="700" i="0" baseline="0" dirty="0">
                  <a:solidFill>
                    <a:schemeClr val="bg1"/>
                  </a:solidFill>
                  <a:latin typeface="+mn-lt"/>
                  <a:cs typeface="Helveitica"/>
                </a:rPr>
                <a:t> </a:t>
              </a:r>
              <a:endParaRPr lang="en-US" sz="700" i="0" dirty="0">
                <a:solidFill>
                  <a:schemeClr val="bg1"/>
                </a:solidFill>
                <a:latin typeface="+mn-lt"/>
                <a:cs typeface="Helveitica"/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9713631" y="1101195"/>
              <a:ext cx="798240" cy="33395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 userDrawn="1"/>
          </p:nvSpPr>
          <p:spPr>
            <a:xfrm rot="5400000">
              <a:off x="9655345" y="1220751"/>
              <a:ext cx="73386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39,45,67</a:t>
              </a: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9713631" y="1970247"/>
              <a:ext cx="798240" cy="3339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5400000">
              <a:off x="9658043" y="2064053"/>
              <a:ext cx="682367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0,181,200</a:t>
              </a:r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9713631" y="2839299"/>
              <a:ext cx="798240" cy="33395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 userDrawn="1"/>
          </p:nvSpPr>
          <p:spPr>
            <a:xfrm rot="5400000">
              <a:off x="9642471" y="2971729"/>
              <a:ext cx="759615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+mn-lt"/>
                  <a:cs typeface="Helveitica"/>
                </a:rPr>
                <a:t>RGB 128,129,131</a:t>
              </a: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9713631" y="3708351"/>
              <a:ext cx="798240" cy="33395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 userDrawn="1"/>
          </p:nvSpPr>
          <p:spPr>
            <a:xfrm rot="5400000">
              <a:off x="9655345" y="3827907"/>
              <a:ext cx="73386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216,216,216</a:t>
              </a:r>
            </a:p>
          </p:txBody>
        </p:sp>
        <p:sp>
          <p:nvSpPr>
            <p:cNvPr id="27" name="Rectangle 26"/>
            <p:cNvSpPr/>
            <p:nvPr userDrawn="1"/>
          </p:nvSpPr>
          <p:spPr>
            <a:xfrm rot="5400000">
              <a:off x="9713631" y="4577403"/>
              <a:ext cx="798240" cy="333958"/>
            </a:xfrm>
            <a:prstGeom prst="rect">
              <a:avLst/>
            </a:prstGeom>
            <a:solidFill>
              <a:srgbClr val="F1F2F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 userDrawn="1"/>
          </p:nvSpPr>
          <p:spPr>
            <a:xfrm rot="5400000">
              <a:off x="9642470" y="4709835"/>
              <a:ext cx="759618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241,242,242</a:t>
              </a:r>
            </a:p>
          </p:txBody>
        </p:sp>
        <p:sp>
          <p:nvSpPr>
            <p:cNvPr id="36" name="TextBox 35"/>
            <p:cNvSpPr txBox="1"/>
            <p:nvPr userDrawn="1"/>
          </p:nvSpPr>
          <p:spPr>
            <a:xfrm rot="5400000">
              <a:off x="8909489" y="1320531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239,242, 229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 rot="5400000">
              <a:off x="8909489" y="2391582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186, 224, 231</a:t>
              </a:r>
            </a:p>
          </p:txBody>
        </p:sp>
        <p:sp>
          <p:nvSpPr>
            <p:cNvPr id="42" name="TextBox 41"/>
            <p:cNvSpPr txBox="1"/>
            <p:nvPr userDrawn="1"/>
          </p:nvSpPr>
          <p:spPr>
            <a:xfrm rot="5400000">
              <a:off x="8909489" y="3487498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224, 240,</a:t>
              </a:r>
              <a:r>
                <a:rPr lang="en-US" sz="700" i="0" baseline="0" dirty="0">
                  <a:solidFill>
                    <a:schemeClr val="tx1"/>
                  </a:solidFill>
                  <a:latin typeface="+mn-lt"/>
                  <a:cs typeface="Helveitica"/>
                </a:rPr>
                <a:t> 243</a:t>
              </a:r>
              <a:endParaRPr lang="en-US" sz="700" i="0" dirty="0">
                <a:solidFill>
                  <a:schemeClr val="tx1"/>
                </a:solidFill>
                <a:latin typeface="+mn-lt"/>
                <a:cs typeface="Helveitica"/>
              </a:endParaRPr>
            </a:p>
          </p:txBody>
        </p:sp>
        <p:sp>
          <p:nvSpPr>
            <p:cNvPr id="43" name="TextBox 42"/>
            <p:cNvSpPr txBox="1"/>
            <p:nvPr userDrawn="1"/>
          </p:nvSpPr>
          <p:spPr>
            <a:xfrm rot="5400000">
              <a:off x="8909489" y="4575733"/>
              <a:ext cx="933426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700" i="0" dirty="0">
                  <a:solidFill>
                    <a:schemeClr val="tx1"/>
                  </a:solidFill>
                  <a:latin typeface="+mn-lt"/>
                  <a:cs typeface="Helveitica"/>
                </a:rPr>
                <a:t>RGB 231, 245, 241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6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4" r:id="rId11"/>
    <p:sldLayoutId id="214748386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5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  <p15:guide id="4" orient="horz" pos="2940">
          <p15:clr>
            <a:srgbClr val="F26B43"/>
          </p15:clr>
        </p15:guide>
        <p15:guide id="5" orient="horz" pos="1620">
          <p15:clr>
            <a:srgbClr val="F26B43"/>
          </p15:clr>
        </p15:guide>
        <p15:guide id="6" pos="2880">
          <p15:clr>
            <a:srgbClr val="F26B43"/>
          </p15:clr>
        </p15:guide>
        <p15:guide id="7" pos="30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2ideafield.k2.com/?category=6338009714519696191" TargetMode="External"/><Relationship Id="rId2" Type="http://schemas.openxmlformats.org/officeDocument/2006/relationships/hyperlink" Target="http://k2ideafield.k2.com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portal.k2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K2WorkflowTechPreview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mailto:karri@k2.com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9" name="white overlay"/>
          <p:cNvSpPr txBox="1">
            <a:spLocks/>
          </p:cNvSpPr>
          <p:nvPr/>
        </p:nvSpPr>
        <p:spPr>
          <a:xfrm>
            <a:off x="1" y="0"/>
            <a:ext cx="3751384" cy="5144135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vert="horz" lIns="548640" tIns="0" rIns="0" bIns="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2800" b="1" cap="all" dirty="0">
              <a:solidFill>
                <a:srgbClr val="00B5C8"/>
              </a:solidFill>
              <a:cs typeface="Arial"/>
            </a:endParaRPr>
          </a:p>
        </p:txBody>
      </p:sp>
      <p:pic>
        <p:nvPicPr>
          <p:cNvPr id="7" name="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428" y="0"/>
            <a:ext cx="1069145" cy="1068917"/>
          </a:xfrm>
          <a:prstGeom prst="rect">
            <a:avLst/>
          </a:prstGeom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4796" y="37072"/>
            <a:ext cx="3236562" cy="5144135"/>
          </a:xfrm>
          <a:prstGeom prst="rect">
            <a:avLst/>
          </a:prstGeom>
          <a:noFill/>
        </p:spPr>
        <p:txBody>
          <a:bodyPr vert="horz" lIns="548640" tIns="0" rIns="0" bIns="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500" b="1" cap="all" dirty="0">
                <a:gradFill>
                  <a:gsLst>
                    <a:gs pos="1250">
                      <a:srgbClr val="81AF41"/>
                    </a:gs>
                    <a:gs pos="100000">
                      <a:srgbClr val="81AF41"/>
                    </a:gs>
                  </a:gsLst>
                  <a:lin ang="5400000" scaled="0"/>
                </a:gradFill>
                <a:cs typeface="Arial"/>
              </a:rPr>
              <a:t>Workflow Designer Internal </a:t>
            </a:r>
          </a:p>
          <a:p>
            <a:pPr>
              <a:spcBef>
                <a:spcPct val="0"/>
              </a:spcBef>
              <a:defRPr/>
            </a:pPr>
            <a:r>
              <a:rPr lang="en-US" sz="3500" b="1" cap="all" dirty="0">
                <a:gradFill>
                  <a:gsLst>
                    <a:gs pos="1250">
                      <a:srgbClr val="81AF41"/>
                    </a:gs>
                    <a:gs pos="100000">
                      <a:srgbClr val="81AF41"/>
                    </a:gs>
                  </a:gsLst>
                  <a:lin ang="5400000" scaled="0"/>
                </a:gradFill>
                <a:cs typeface="Arial"/>
              </a:rPr>
              <a:t>Preview Program</a:t>
            </a:r>
          </a:p>
          <a:p>
            <a:pPr>
              <a:spcBef>
                <a:spcPct val="0"/>
              </a:spcBef>
              <a:defRPr/>
            </a:pPr>
            <a:endParaRPr lang="en-US" sz="1500" b="1" cap="all" dirty="0">
              <a:gradFill>
                <a:gsLst>
                  <a:gs pos="1250">
                    <a:srgbClr val="81AF41"/>
                  </a:gs>
                  <a:gs pos="100000">
                    <a:srgbClr val="81AF41"/>
                  </a:gs>
                </a:gsLst>
                <a:lin ang="5400000" scaled="0"/>
              </a:gra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58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05556E-6 0 L 0.03681 0 " pathEditMode="relative" rAng="0" ptsTypes="AA">
                                      <p:cBhvr>
                                        <p:cTn id="13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3876" y="2349187"/>
            <a:ext cx="7610571" cy="8572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Codi Kaji, Program Manager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Preview Program Logistics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17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Preview Requirements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on the sprint focus area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Some things will be disabled at first, then enabled as we move through the sprints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Read the communications about which features to focus 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Dependable internet access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Tenants will be US based, so performance may vary in other regions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Chrome is supported – no other browsers at this time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Clear your cache!</a:t>
            </a:r>
          </a:p>
          <a:p>
            <a:pPr marL="788670"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Program Details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Access will be granted individually with a K2Preview AAD </a:t>
            </a:r>
            <a:r>
              <a:rPr lang="en-US" dirty="0" smtClean="0"/>
              <a:t>credential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b="1" dirty="0" smtClean="0"/>
              <a:t>NOT </a:t>
            </a:r>
            <a:r>
              <a:rPr lang="en-US" dirty="0" smtClean="0"/>
              <a:t>your K2 login for this first release</a:t>
            </a:r>
            <a:endParaRPr lang="en-US" dirty="0"/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Codi will send out an email with your credentials and URLs to access the Preview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 Feedback and voting: Ideas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http://K2ideafield.K2.com</a:t>
            </a:r>
            <a:endParaRPr lang="en-US" dirty="0" smtClean="0"/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Use your K2 login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New Category for “Workflow </a:t>
            </a:r>
            <a:r>
              <a:rPr lang="en-US" dirty="0"/>
              <a:t>Designer Preview” (</a:t>
            </a:r>
            <a:r>
              <a:rPr lang="en-US" dirty="0">
                <a:hlinkClick r:id="rId3"/>
              </a:rPr>
              <a:t>http://k2ideafield.k2.com/?</a:t>
            </a:r>
            <a:r>
              <a:rPr lang="en-US" dirty="0" smtClean="0">
                <a:hlinkClick r:id="rId3"/>
              </a:rPr>
              <a:t>category=6338009714519696191</a:t>
            </a:r>
            <a:r>
              <a:rPr lang="en-US" dirty="0" smtClean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Tickets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http://portal.k2.com</a:t>
            </a:r>
            <a:r>
              <a:rPr lang="en-US" dirty="0" smtClean="0"/>
              <a:t> 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Use your K2 login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Product = K2 beta, Build No. = K2 Workflow Designer Preview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Limited number of organizations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Nominated by K2 staff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Limited to </a:t>
            </a:r>
            <a:r>
              <a:rPr lang="en-US" dirty="0">
                <a:solidFill>
                  <a:schemeClr val="accent1"/>
                </a:solidFill>
              </a:rPr>
              <a:t>25</a:t>
            </a:r>
            <a:r>
              <a:rPr lang="en-US" dirty="0"/>
              <a:t> customers (mix of blackpearl and </a:t>
            </a:r>
            <a:r>
              <a:rPr lang="en-US" dirty="0" err="1"/>
              <a:t>Appit</a:t>
            </a:r>
            <a:r>
              <a:rPr lang="en-US" dirty="0"/>
              <a:t>) for the public </a:t>
            </a:r>
            <a:r>
              <a:rPr lang="en-US" dirty="0" smtClean="0"/>
              <a:t>preview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 smtClean="0"/>
              <a:t>US based only for performance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Watch for the customer nominations to open later in October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REMINDER: CONFIDENTIALITY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08670" y="1300681"/>
            <a:ext cx="8363402" cy="2881354"/>
          </a:xfrm>
        </p:spPr>
        <p:txBody>
          <a:bodyPr/>
          <a:lstStyle/>
          <a:p>
            <a:r>
              <a:rPr lang="en-US" sz="2000" dirty="0"/>
              <a:t>Employees are not allowed to demo, screenshot, discuss or show any functionality of the Preview Program and its products without expressed written consent from Product Marketing Executive Leadership. </a:t>
            </a:r>
          </a:p>
          <a:p>
            <a:endParaRPr lang="en-US" sz="2000" dirty="0"/>
          </a:p>
          <a:p>
            <a:r>
              <a:rPr lang="en-US" sz="2000" dirty="0"/>
              <a:t>Employees will be provided with Disclosure guidance related to future products separate from Program participants.</a:t>
            </a:r>
          </a:p>
          <a:p>
            <a:endParaRPr lang="en-US" sz="2000" dirty="0"/>
          </a:p>
          <a:p>
            <a:r>
              <a:rPr lang="en-US" sz="2000" dirty="0"/>
              <a:t>Breaking confidentiality will result in removal of your access to the Tech Preview and possible termination.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Sign up 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www.surveymonkey.com/r/K2WorkflowTechPreview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7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206" y="2022475"/>
            <a:ext cx="3247588" cy="109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7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206" y="2371898"/>
            <a:ext cx="3247588" cy="39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Introducing the K2 Workflow Designer Tech Preview Program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/>
              <a:t>Karri Alexion-Tiernan</a:t>
            </a:r>
          </a:p>
          <a:p>
            <a:pPr lvl="1" indent="0">
              <a:buNone/>
            </a:pPr>
            <a:r>
              <a:rPr lang="en-US" dirty="0"/>
              <a:t>Show and Tell: K2 Workflow Designer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/>
              <a:t>Eric Schaffer</a:t>
            </a:r>
          </a:p>
          <a:p>
            <a:r>
              <a:rPr lang="en-US" dirty="0"/>
              <a:t>Preview Program Logistics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/>
              <a:t>Codi Kaji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52926" y="1616826"/>
            <a:ext cx="4548447" cy="987552"/>
          </a:xfrm>
          <a:prstGeom prst="rect">
            <a:avLst/>
          </a:prstGeom>
          <a:noFill/>
        </p:spPr>
        <p:txBody>
          <a:bodyPr wrap="square" lIns="914400" rtlCol="0" anchor="ctr" anchorCtr="0">
            <a:noAutofit/>
          </a:bodyPr>
          <a:lstStyle/>
          <a:p>
            <a:pPr defTabSz="914400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cs typeface="Helveitica"/>
              </a:rPr>
              <a:t>Get </a:t>
            </a:r>
            <a:r>
              <a:rPr lang="en-US" b="1" kern="0" dirty="0">
                <a:solidFill>
                  <a:schemeClr val="tx2">
                    <a:lumMod val="50000"/>
                  </a:schemeClr>
                </a:solidFill>
                <a:cs typeface="Helveitica"/>
              </a:rPr>
              <a:t>Excited, but </a:t>
            </a:r>
            <a:r>
              <a:rPr lang="en-US" b="1" u="sng" kern="0" dirty="0">
                <a:solidFill>
                  <a:schemeClr val="tx2">
                    <a:lumMod val="50000"/>
                  </a:schemeClr>
                </a:solidFill>
                <a:cs typeface="Helveitica"/>
              </a:rPr>
              <a:t>DON’T</a:t>
            </a:r>
            <a:r>
              <a:rPr lang="en-US" b="1" kern="0" dirty="0">
                <a:solidFill>
                  <a:schemeClr val="tx2">
                    <a:lumMod val="50000"/>
                  </a:schemeClr>
                </a:solidFill>
                <a:cs typeface="Helveitica"/>
              </a:rPr>
              <a:t> share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cs typeface="Helveitica"/>
              </a:rPr>
              <a:t/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cs typeface="Helveitica"/>
              </a:rPr>
            </a:br>
            <a:r>
              <a:rPr lang="en-US" sz="1400" noProof="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o external videos, demos, screenshots,  webinars, tweets... Grounds for termination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926" y="3053898"/>
            <a:ext cx="4023360" cy="987552"/>
          </a:xfrm>
          <a:prstGeom prst="rect">
            <a:avLst/>
          </a:prstGeom>
          <a:noFill/>
        </p:spPr>
        <p:txBody>
          <a:bodyPr wrap="square" lIns="914400" rtlCol="0" anchor="ctr" anchorCtr="0">
            <a:noAutofit/>
          </a:bodyPr>
          <a:lstStyle/>
          <a:p>
            <a:pPr defTabSz="914400"/>
            <a:r>
              <a:rPr lang="en-US" b="1" kern="0" dirty="0">
                <a:gradFill>
                  <a:gsLst>
                    <a:gs pos="100000">
                      <a:srgbClr val="D8D8D8">
                        <a:lumMod val="25000"/>
                      </a:srgbClr>
                    </a:gs>
                    <a:gs pos="0">
                      <a:srgbClr val="D8D8D8">
                        <a:lumMod val="25000"/>
                      </a:srgbClr>
                    </a:gs>
                  </a:gsLst>
                  <a:lin ang="5400000" scaled="0"/>
                </a:gradFill>
                <a:cs typeface="Helveitica"/>
              </a:rPr>
              <a:t>Usability is Critical</a:t>
            </a:r>
          </a:p>
          <a:p>
            <a:pPr defTabSz="914400"/>
            <a:r>
              <a:rPr lang="en-US" sz="1400" dirty="0"/>
              <a:t>It should be EASIER and FASTER </a:t>
            </a:r>
            <a:br>
              <a:rPr lang="en-US" sz="1400" dirty="0"/>
            </a:br>
            <a:r>
              <a:rPr lang="en-US" sz="1400" dirty="0"/>
              <a:t>to build apps.</a:t>
            </a:r>
            <a:endParaRPr kumimoji="0" lang="en-US" sz="1400" b="1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srgbClr val="D8D8D8">
                      <a:lumMod val="25000"/>
                    </a:srgbClr>
                  </a:gs>
                  <a:gs pos="0">
                    <a:srgbClr val="D8D8D8">
                      <a:lumMod val="25000"/>
                    </a:srgbClr>
                  </a:gs>
                </a:gsLst>
                <a:lin ang="5400000" scaled="0"/>
              </a:gradFill>
              <a:effectLst/>
              <a:uLnTx/>
              <a:uFillTx/>
              <a:cs typeface="Helvei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98880" y="1677874"/>
            <a:ext cx="4394493" cy="987552"/>
          </a:xfrm>
          <a:prstGeom prst="rect">
            <a:avLst/>
          </a:prstGeom>
          <a:noFill/>
        </p:spPr>
        <p:txBody>
          <a:bodyPr wrap="square" lIns="914400" rtlCol="0" anchor="ctr" anchorCtr="0">
            <a:noAutofit/>
          </a:bodyPr>
          <a:lstStyle/>
          <a:p>
            <a:pPr defTabSz="914400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We’re Building Differently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srgbClr val="272D43"/>
                    </a:gs>
                    <a:gs pos="0">
                      <a:srgbClr val="272D43"/>
                    </a:gs>
                  </a:gsLst>
                  <a:lin ang="5400000" scaled="0"/>
                </a:gradFill>
                <a:effectLst/>
                <a:uLnTx/>
                <a:uFillTx/>
                <a:cs typeface="Helveitica"/>
              </a:rPr>
              <a:t/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srgbClr val="272D43"/>
                    </a:gs>
                    <a:gs pos="0">
                      <a:srgbClr val="272D43"/>
                    </a:gs>
                  </a:gsLst>
                  <a:lin ang="5400000" scaled="0"/>
                </a:gradFill>
                <a:effectLst/>
                <a:uLnTx/>
                <a:uFillTx/>
                <a:cs typeface="Helveitica"/>
              </a:rPr>
            </a:br>
            <a:r>
              <a:rPr lang="en-US" sz="1400" kern="0" dirty="0">
                <a:gradFill>
                  <a:gsLst>
                    <a:gs pos="100000">
                      <a:srgbClr val="D8D8D8">
                        <a:lumMod val="25000"/>
                      </a:srgbClr>
                    </a:gs>
                    <a:gs pos="0">
                      <a:srgbClr val="D8D8D8">
                        <a:lumMod val="25000"/>
                      </a:srgbClr>
                    </a:gs>
                  </a:gsLst>
                  <a:lin ang="5400000" scaled="0"/>
                </a:gradFill>
                <a:cs typeface="Helveitica"/>
              </a:rPr>
              <a:t>Agile vs. Waterfall</a:t>
            </a:r>
          </a:p>
          <a:p>
            <a:pPr defTabSz="914400"/>
            <a:r>
              <a:rPr lang="en-US" sz="1400" kern="0" dirty="0">
                <a:gradFill>
                  <a:gsLst>
                    <a:gs pos="100000">
                      <a:srgbClr val="D8D8D8">
                        <a:lumMod val="25000"/>
                      </a:srgbClr>
                    </a:gs>
                    <a:gs pos="0">
                      <a:srgbClr val="D8D8D8">
                        <a:lumMod val="25000"/>
                      </a:srgbClr>
                    </a:gs>
                  </a:gsLst>
                  <a:lin ang="5400000" scaled="0"/>
                </a:gradFill>
                <a:cs typeface="Helveitica"/>
              </a:rPr>
              <a:t>Not finished until ALL Sprints are complete</a:t>
            </a:r>
          </a:p>
          <a:p>
            <a:pPr defTabSz="914400"/>
            <a:endParaRPr kumimoji="0" lang="en-US" sz="1400" b="0" i="0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srgbClr val="D8D8D8">
                      <a:lumMod val="25000"/>
                    </a:srgbClr>
                  </a:gs>
                  <a:gs pos="0">
                    <a:srgbClr val="D8D8D8">
                      <a:lumMod val="25000"/>
                    </a:srgbClr>
                  </a:gs>
                </a:gsLst>
                <a:lin ang="5400000" scaled="0"/>
              </a:gradFill>
              <a:effectLst/>
              <a:uLnTx/>
              <a:uFillTx/>
              <a:cs typeface="Helvei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629" y="384048"/>
            <a:ext cx="8086171" cy="64633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defRPr sz="3000" cap="all">
                <a:gradFill>
                  <a:gsLst>
                    <a:gs pos="100000">
                      <a:schemeClr val="tx1"/>
                    </a:gs>
                    <a:gs pos="61000">
                      <a:schemeClr val="tx1"/>
                    </a:gs>
                  </a:gsLst>
                  <a:lin ang="5400000" scaled="0"/>
                </a:gradFill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>
                <a:solidFill>
                  <a:schemeClr val="tx2">
                    <a:lumMod val="50000"/>
                  </a:schemeClr>
                </a:solidFill>
              </a:rPr>
              <a:t>Let’s Make The New DESIGNER GREAT!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all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ea typeface="+mj-ea"/>
                <a:cs typeface="Arial"/>
              </a:rPr>
              <a:t>Setting the Ground </a:t>
            </a:r>
            <a:r>
              <a:rPr kumimoji="0" lang="en-US" sz="1600" b="0" i="0" u="none" strike="noStrike" kern="0" cap="all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ea typeface="+mj-ea"/>
                <a:cs typeface="Arial"/>
              </a:rPr>
              <a:t>RUles</a:t>
            </a:r>
            <a:endParaRPr kumimoji="0" lang="en-US" sz="1600" b="0" i="0" u="none" strike="noStrike" kern="0" cap="all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ea typeface="+mj-ea"/>
              <a:cs typeface="Arial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65285" y="3189525"/>
            <a:ext cx="665974" cy="665974"/>
            <a:chOff x="2093200" y="3958748"/>
            <a:chExt cx="524934" cy="524934"/>
          </a:xfrm>
          <a:solidFill>
            <a:schemeClr val="tx1"/>
          </a:solidFill>
        </p:grpSpPr>
        <p:sp>
          <p:nvSpPr>
            <p:cNvPr id="49" name="Oval 48"/>
            <p:cNvSpPr/>
            <p:nvPr/>
          </p:nvSpPr>
          <p:spPr>
            <a:xfrm>
              <a:off x="2093200" y="3958748"/>
              <a:ext cx="524934" cy="5249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137" y="4133903"/>
              <a:ext cx="237488" cy="174624"/>
            </a:xfrm>
            <a:prstGeom prst="rect">
              <a:avLst/>
            </a:prstGeom>
            <a:noFill/>
          </p:spPr>
        </p:pic>
      </p:grpSp>
      <p:grpSp>
        <p:nvGrpSpPr>
          <p:cNvPr id="66" name="Group 65"/>
          <p:cNvGrpSpPr/>
          <p:nvPr/>
        </p:nvGrpSpPr>
        <p:grpSpPr>
          <a:xfrm>
            <a:off x="4798344" y="1719152"/>
            <a:ext cx="667512" cy="667512"/>
            <a:chOff x="2859904" y="2173539"/>
            <a:chExt cx="524934" cy="524934"/>
          </a:xfrm>
          <a:solidFill>
            <a:schemeClr val="tx1"/>
          </a:solidFill>
        </p:grpSpPr>
        <p:sp>
          <p:nvSpPr>
            <p:cNvPr id="67" name="Oval 66"/>
            <p:cNvSpPr/>
            <p:nvPr/>
          </p:nvSpPr>
          <p:spPr>
            <a:xfrm>
              <a:off x="2859904" y="2173539"/>
              <a:ext cx="524934" cy="5249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6001" y="2303991"/>
              <a:ext cx="293368" cy="264031"/>
            </a:xfrm>
            <a:prstGeom prst="rect">
              <a:avLst/>
            </a:prstGeom>
            <a:noFill/>
          </p:spPr>
        </p:pic>
      </p:grpSp>
      <p:sp>
        <p:nvSpPr>
          <p:cNvPr id="24" name="Oval 23"/>
          <p:cNvSpPr/>
          <p:nvPr/>
        </p:nvSpPr>
        <p:spPr>
          <a:xfrm>
            <a:off x="465285" y="1719152"/>
            <a:ext cx="667512" cy="6675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!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!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/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98880" y="3053898"/>
            <a:ext cx="4355869" cy="987552"/>
          </a:xfrm>
          <a:prstGeom prst="rect">
            <a:avLst/>
          </a:prstGeom>
          <a:noFill/>
        </p:spPr>
        <p:txBody>
          <a:bodyPr wrap="square" lIns="914400" rtlCol="0" anchor="ctr" anchorCtr="0">
            <a:noAutofit/>
          </a:bodyPr>
          <a:lstStyle/>
          <a:p>
            <a:pPr defTabSz="914400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Test, Test, PLEASE Test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Current Sprint &amp; previous Sprints</a:t>
            </a:r>
          </a:p>
          <a:p>
            <a:pPr defTabSz="914400"/>
            <a:r>
              <a:rPr lang="en-US" sz="1400" kern="0" dirty="0">
                <a:solidFill>
                  <a:schemeClr val="tx2">
                    <a:lumMod val="50000"/>
                  </a:schemeClr>
                </a:solidFill>
                <a:cs typeface="Helveitica"/>
              </a:rPr>
              <a:t>Find regressions! Provide feedback!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798344" y="3223944"/>
            <a:ext cx="663056" cy="663056"/>
            <a:chOff x="4766570" y="3854340"/>
            <a:chExt cx="663056" cy="66305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570" y="3854340"/>
              <a:ext cx="663056" cy="663056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4926916" y="3933646"/>
              <a:ext cx="373050" cy="58375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9692" y="4312228"/>
            <a:ext cx="8457304" cy="477054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gradFill>
                  <a:gsLst>
                    <a:gs pos="0">
                      <a:srgbClr val="00B5C8"/>
                    </a:gs>
                    <a:gs pos="100000">
                      <a:srgbClr val="00B5C8"/>
                    </a:gs>
                  </a:gsLst>
                  <a:lin ang="0" scaled="0"/>
                </a:gradFill>
                <a:cs typeface="Arial" panose="020B0604020202020204" pitchFamily="34" charset="0"/>
              </a:rPr>
              <a:t>Any request to share any information externally must be </a:t>
            </a:r>
            <a:br>
              <a:rPr lang="en-US" sz="1400" b="1" kern="0" dirty="0">
                <a:gradFill>
                  <a:gsLst>
                    <a:gs pos="0">
                      <a:srgbClr val="00B5C8"/>
                    </a:gs>
                    <a:gs pos="100000">
                      <a:srgbClr val="00B5C8"/>
                    </a:gs>
                  </a:gsLst>
                  <a:lin ang="0" scaled="0"/>
                </a:gradFill>
                <a:cs typeface="Arial" panose="020B0604020202020204" pitchFamily="34" charset="0"/>
              </a:rPr>
            </a:br>
            <a:r>
              <a:rPr lang="en-US" sz="1400" b="1" kern="0" dirty="0">
                <a:gradFill>
                  <a:gsLst>
                    <a:gs pos="0">
                      <a:srgbClr val="00B5C8"/>
                    </a:gs>
                    <a:gs pos="100000">
                      <a:srgbClr val="00B5C8"/>
                    </a:gs>
                  </a:gsLst>
                  <a:lin ang="0" scaled="0"/>
                </a:gradFill>
                <a:cs typeface="Arial" panose="020B0604020202020204" pitchFamily="34" charset="0"/>
              </a:rPr>
              <a:t>sent to </a:t>
            </a:r>
            <a:r>
              <a:rPr lang="en-US" sz="1400" b="1" kern="0" dirty="0">
                <a:gradFill>
                  <a:gsLst>
                    <a:gs pos="0">
                      <a:srgbClr val="00B5C8"/>
                    </a:gs>
                    <a:gs pos="100000">
                      <a:srgbClr val="00B5C8"/>
                    </a:gs>
                  </a:gsLst>
                  <a:lin ang="0" scaled="0"/>
                </a:gradFill>
                <a:cs typeface="Arial" panose="020B0604020202020204" pitchFamily="34" charset="0"/>
                <a:hlinkClick r:id="rId6"/>
              </a:rPr>
              <a:t>karri@k2.com</a:t>
            </a:r>
            <a:r>
              <a:rPr lang="en-US" sz="1400" b="1" kern="0" dirty="0">
                <a:gradFill>
                  <a:gsLst>
                    <a:gs pos="0">
                      <a:srgbClr val="00B5C8"/>
                    </a:gs>
                    <a:gs pos="100000">
                      <a:srgbClr val="00B5C8"/>
                    </a:gs>
                  </a:gsLst>
                  <a:lin ang="0" scaled="0"/>
                </a:gradFill>
                <a:cs typeface="Arial" panose="020B0604020202020204" pitchFamily="34" charset="0"/>
              </a:rPr>
              <a:t> for approval.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272D43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50801" y="4844617"/>
            <a:ext cx="171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K2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i="1" kern="1200" dirty="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rPr>
              <a:t>Confidential </a:t>
            </a:r>
          </a:p>
        </p:txBody>
      </p:sp>
    </p:spTree>
    <p:extLst>
      <p:ext uri="{BB962C8B-B14F-4D97-AF65-F5344CB8AC3E}">
        <p14:creationId xmlns:p14="http://schemas.microsoft.com/office/powerpoint/2010/main" val="17310738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34568E-6 L 0.03681 -2.34568E-6 " pathEditMode="relative" rAng="0" ptsTypes="AA">
                                      <p:cBhvr>
                                        <p:cTn id="9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" grpId="0"/>
      <p:bldP spid="3" grpId="1"/>
      <p:bldP spid="24" grpId="0" animBg="1"/>
      <p:bldP spid="23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366" y="1014250"/>
            <a:ext cx="4851223" cy="37325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7320" y="1702075"/>
            <a:ext cx="2064391" cy="1291294"/>
          </a:xfrm>
          <a:custGeom>
            <a:avLst/>
            <a:gdLst>
              <a:gd name="connsiteX0" fmla="*/ 0 w 2117299"/>
              <a:gd name="connsiteY0" fmla="*/ 174633 h 1746329"/>
              <a:gd name="connsiteX1" fmla="*/ 174633 w 2117299"/>
              <a:gd name="connsiteY1" fmla="*/ 0 h 1746329"/>
              <a:gd name="connsiteX2" fmla="*/ 1942666 w 2117299"/>
              <a:gd name="connsiteY2" fmla="*/ 0 h 1746329"/>
              <a:gd name="connsiteX3" fmla="*/ 2117299 w 2117299"/>
              <a:gd name="connsiteY3" fmla="*/ 174633 h 1746329"/>
              <a:gd name="connsiteX4" fmla="*/ 2117299 w 2117299"/>
              <a:gd name="connsiteY4" fmla="*/ 1571696 h 1746329"/>
              <a:gd name="connsiteX5" fmla="*/ 1942666 w 2117299"/>
              <a:gd name="connsiteY5" fmla="*/ 1746329 h 1746329"/>
              <a:gd name="connsiteX6" fmla="*/ 174633 w 2117299"/>
              <a:gd name="connsiteY6" fmla="*/ 1746329 h 1746329"/>
              <a:gd name="connsiteX7" fmla="*/ 0 w 2117299"/>
              <a:gd name="connsiteY7" fmla="*/ 1571696 h 1746329"/>
              <a:gd name="connsiteX8" fmla="*/ 0 w 2117299"/>
              <a:gd name="connsiteY8" fmla="*/ 174633 h 174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299" h="1746329">
                <a:moveTo>
                  <a:pt x="0" y="174633"/>
                </a:moveTo>
                <a:cubicBezTo>
                  <a:pt x="0" y="78186"/>
                  <a:pt x="78186" y="0"/>
                  <a:pt x="174633" y="0"/>
                </a:cubicBezTo>
                <a:lnTo>
                  <a:pt x="1942666" y="0"/>
                </a:lnTo>
                <a:cubicBezTo>
                  <a:pt x="2039113" y="0"/>
                  <a:pt x="2117299" y="78186"/>
                  <a:pt x="2117299" y="174633"/>
                </a:cubicBezTo>
                <a:lnTo>
                  <a:pt x="2117299" y="1571696"/>
                </a:lnTo>
                <a:cubicBezTo>
                  <a:pt x="2117299" y="1668143"/>
                  <a:pt x="2039113" y="1746329"/>
                  <a:pt x="1942666" y="1746329"/>
                </a:cubicBezTo>
                <a:lnTo>
                  <a:pt x="174633" y="1746329"/>
                </a:lnTo>
                <a:cubicBezTo>
                  <a:pt x="78186" y="1746329"/>
                  <a:pt x="0" y="1668143"/>
                  <a:pt x="0" y="1571696"/>
                </a:cubicBezTo>
                <a:lnTo>
                  <a:pt x="0" y="1746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813" tIns="87813" rIns="87813" bIns="462027" numCol="1" spcCol="1270" anchor="t" anchorCtr="0">
            <a:noAutofit/>
          </a:bodyPr>
          <a:lstStyle/>
          <a:p>
            <a:pPr marL="0" lvl="1" algn="ctr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000" dirty="0"/>
          </a:p>
          <a:p>
            <a:pPr marL="0" lvl="1" algn="ctr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dirty="0"/>
              <a:t>Single </a:t>
            </a:r>
            <a:br>
              <a:rPr lang="en-US" sz="2000" dirty="0"/>
            </a:br>
            <a:r>
              <a:rPr lang="en-US" sz="2000" dirty="0"/>
              <a:t>i</a:t>
            </a:r>
            <a:r>
              <a:rPr lang="en-US" sz="2000" kern="1200" dirty="0"/>
              <a:t>nternal tenant</a:t>
            </a:r>
          </a:p>
        </p:txBody>
      </p:sp>
      <p:sp>
        <p:nvSpPr>
          <p:cNvPr id="26" name="Shape 25"/>
          <p:cNvSpPr/>
          <p:nvPr/>
        </p:nvSpPr>
        <p:spPr>
          <a:xfrm>
            <a:off x="1438419" y="1303964"/>
            <a:ext cx="2591989" cy="2451568"/>
          </a:xfrm>
          <a:prstGeom prst="leftCircularArrow">
            <a:avLst>
              <a:gd name="adj1" fmla="val 3489"/>
              <a:gd name="adj2" fmla="val 432729"/>
              <a:gd name="adj3" fmla="val 2208240"/>
              <a:gd name="adj4" fmla="val 9024489"/>
              <a:gd name="adj5" fmla="val 407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913189" y="1442718"/>
            <a:ext cx="1492651" cy="553411"/>
          </a:xfrm>
          <a:custGeom>
            <a:avLst/>
            <a:gdLst>
              <a:gd name="connsiteX0" fmla="*/ 0 w 1882043"/>
              <a:gd name="connsiteY0" fmla="*/ 74843 h 748426"/>
              <a:gd name="connsiteX1" fmla="*/ 74843 w 1882043"/>
              <a:gd name="connsiteY1" fmla="*/ 0 h 748426"/>
              <a:gd name="connsiteX2" fmla="*/ 1807200 w 1882043"/>
              <a:gd name="connsiteY2" fmla="*/ 0 h 748426"/>
              <a:gd name="connsiteX3" fmla="*/ 1882043 w 1882043"/>
              <a:gd name="connsiteY3" fmla="*/ 74843 h 748426"/>
              <a:gd name="connsiteX4" fmla="*/ 1882043 w 1882043"/>
              <a:gd name="connsiteY4" fmla="*/ 673583 h 748426"/>
              <a:gd name="connsiteX5" fmla="*/ 1807200 w 1882043"/>
              <a:gd name="connsiteY5" fmla="*/ 748426 h 748426"/>
              <a:gd name="connsiteX6" fmla="*/ 74843 w 1882043"/>
              <a:gd name="connsiteY6" fmla="*/ 748426 h 748426"/>
              <a:gd name="connsiteX7" fmla="*/ 0 w 1882043"/>
              <a:gd name="connsiteY7" fmla="*/ 673583 h 748426"/>
              <a:gd name="connsiteX8" fmla="*/ 0 w 1882043"/>
              <a:gd name="connsiteY8" fmla="*/ 74843 h 74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2043" h="748426">
                <a:moveTo>
                  <a:pt x="0" y="74843"/>
                </a:moveTo>
                <a:cubicBezTo>
                  <a:pt x="0" y="33508"/>
                  <a:pt x="33508" y="0"/>
                  <a:pt x="74843" y="0"/>
                </a:cubicBezTo>
                <a:lnTo>
                  <a:pt x="1807200" y="0"/>
                </a:lnTo>
                <a:cubicBezTo>
                  <a:pt x="1848535" y="0"/>
                  <a:pt x="1882043" y="33508"/>
                  <a:pt x="1882043" y="74843"/>
                </a:cubicBezTo>
                <a:lnTo>
                  <a:pt x="1882043" y="673583"/>
                </a:lnTo>
                <a:cubicBezTo>
                  <a:pt x="1882043" y="714918"/>
                  <a:pt x="1848535" y="748426"/>
                  <a:pt x="1807200" y="748426"/>
                </a:cubicBezTo>
                <a:lnTo>
                  <a:pt x="74843" y="748426"/>
                </a:lnTo>
                <a:cubicBezTo>
                  <a:pt x="33508" y="748426"/>
                  <a:pt x="0" y="714918"/>
                  <a:pt x="0" y="673583"/>
                </a:cubicBezTo>
                <a:lnTo>
                  <a:pt x="0" y="74843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736" tIns="51131" rIns="65736" bIns="5113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Tech Preview</a:t>
            </a:r>
          </a:p>
        </p:txBody>
      </p:sp>
      <p:sp>
        <p:nvSpPr>
          <p:cNvPr id="28" name="Freeform 27"/>
          <p:cNvSpPr/>
          <p:nvPr/>
        </p:nvSpPr>
        <p:spPr>
          <a:xfrm>
            <a:off x="3154648" y="1705608"/>
            <a:ext cx="2035661" cy="1287761"/>
          </a:xfrm>
          <a:custGeom>
            <a:avLst/>
            <a:gdLst>
              <a:gd name="connsiteX0" fmla="*/ 0 w 2117299"/>
              <a:gd name="connsiteY0" fmla="*/ 174633 h 1746329"/>
              <a:gd name="connsiteX1" fmla="*/ 174633 w 2117299"/>
              <a:gd name="connsiteY1" fmla="*/ 0 h 1746329"/>
              <a:gd name="connsiteX2" fmla="*/ 1942666 w 2117299"/>
              <a:gd name="connsiteY2" fmla="*/ 0 h 1746329"/>
              <a:gd name="connsiteX3" fmla="*/ 2117299 w 2117299"/>
              <a:gd name="connsiteY3" fmla="*/ 174633 h 1746329"/>
              <a:gd name="connsiteX4" fmla="*/ 2117299 w 2117299"/>
              <a:gd name="connsiteY4" fmla="*/ 1571696 h 1746329"/>
              <a:gd name="connsiteX5" fmla="*/ 1942666 w 2117299"/>
              <a:gd name="connsiteY5" fmla="*/ 1746329 h 1746329"/>
              <a:gd name="connsiteX6" fmla="*/ 174633 w 2117299"/>
              <a:gd name="connsiteY6" fmla="*/ 1746329 h 1746329"/>
              <a:gd name="connsiteX7" fmla="*/ 0 w 2117299"/>
              <a:gd name="connsiteY7" fmla="*/ 1571696 h 1746329"/>
              <a:gd name="connsiteX8" fmla="*/ 0 w 2117299"/>
              <a:gd name="connsiteY8" fmla="*/ 174633 h 174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299" h="1746329">
                <a:moveTo>
                  <a:pt x="0" y="174633"/>
                </a:moveTo>
                <a:cubicBezTo>
                  <a:pt x="0" y="78186"/>
                  <a:pt x="78186" y="0"/>
                  <a:pt x="174633" y="0"/>
                </a:cubicBezTo>
                <a:lnTo>
                  <a:pt x="1942666" y="0"/>
                </a:lnTo>
                <a:cubicBezTo>
                  <a:pt x="2039113" y="0"/>
                  <a:pt x="2117299" y="78186"/>
                  <a:pt x="2117299" y="174633"/>
                </a:cubicBezTo>
                <a:lnTo>
                  <a:pt x="2117299" y="1571696"/>
                </a:lnTo>
                <a:cubicBezTo>
                  <a:pt x="2117299" y="1668143"/>
                  <a:pt x="2039113" y="1746329"/>
                  <a:pt x="1942666" y="1746329"/>
                </a:cubicBezTo>
                <a:lnTo>
                  <a:pt x="174633" y="1746329"/>
                </a:lnTo>
                <a:cubicBezTo>
                  <a:pt x="78186" y="1746329"/>
                  <a:pt x="0" y="1668143"/>
                  <a:pt x="0" y="1571696"/>
                </a:cubicBezTo>
                <a:lnTo>
                  <a:pt x="0" y="1746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813" tIns="462027" rIns="87813" bIns="87813" numCol="1" spcCol="1270" anchor="t" anchorCtr="0">
            <a:noAutofit/>
          </a:bodyPr>
          <a:lstStyle/>
          <a:p>
            <a:pPr marL="0" lvl="1" algn="ctr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kern="1200" dirty="0"/>
              <a:t>Single </a:t>
            </a:r>
            <a:br>
              <a:rPr lang="en-US" sz="2000" kern="1200" dirty="0"/>
            </a:br>
            <a:r>
              <a:rPr lang="en-US" sz="2000" kern="1200" dirty="0"/>
              <a:t>External Tenant</a:t>
            </a:r>
            <a:endParaRPr lang="en-US" sz="2400" kern="1200" dirty="0"/>
          </a:p>
        </p:txBody>
      </p:sp>
      <p:sp>
        <p:nvSpPr>
          <p:cNvPr id="30" name="Freeform 29"/>
          <p:cNvSpPr/>
          <p:nvPr/>
        </p:nvSpPr>
        <p:spPr>
          <a:xfrm>
            <a:off x="3379025" y="1439816"/>
            <a:ext cx="1650989" cy="551897"/>
          </a:xfrm>
          <a:custGeom>
            <a:avLst/>
            <a:gdLst>
              <a:gd name="connsiteX0" fmla="*/ 0 w 1882043"/>
              <a:gd name="connsiteY0" fmla="*/ 74843 h 748426"/>
              <a:gd name="connsiteX1" fmla="*/ 74843 w 1882043"/>
              <a:gd name="connsiteY1" fmla="*/ 0 h 748426"/>
              <a:gd name="connsiteX2" fmla="*/ 1807200 w 1882043"/>
              <a:gd name="connsiteY2" fmla="*/ 0 h 748426"/>
              <a:gd name="connsiteX3" fmla="*/ 1882043 w 1882043"/>
              <a:gd name="connsiteY3" fmla="*/ 74843 h 748426"/>
              <a:gd name="connsiteX4" fmla="*/ 1882043 w 1882043"/>
              <a:gd name="connsiteY4" fmla="*/ 673583 h 748426"/>
              <a:gd name="connsiteX5" fmla="*/ 1807200 w 1882043"/>
              <a:gd name="connsiteY5" fmla="*/ 748426 h 748426"/>
              <a:gd name="connsiteX6" fmla="*/ 74843 w 1882043"/>
              <a:gd name="connsiteY6" fmla="*/ 748426 h 748426"/>
              <a:gd name="connsiteX7" fmla="*/ 0 w 1882043"/>
              <a:gd name="connsiteY7" fmla="*/ 673583 h 748426"/>
              <a:gd name="connsiteX8" fmla="*/ 0 w 1882043"/>
              <a:gd name="connsiteY8" fmla="*/ 74843 h 74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2043" h="748426">
                <a:moveTo>
                  <a:pt x="0" y="74843"/>
                </a:moveTo>
                <a:cubicBezTo>
                  <a:pt x="0" y="33508"/>
                  <a:pt x="33508" y="0"/>
                  <a:pt x="74843" y="0"/>
                </a:cubicBezTo>
                <a:lnTo>
                  <a:pt x="1807200" y="0"/>
                </a:lnTo>
                <a:cubicBezTo>
                  <a:pt x="1848535" y="0"/>
                  <a:pt x="1882043" y="33508"/>
                  <a:pt x="1882043" y="74843"/>
                </a:cubicBezTo>
                <a:lnTo>
                  <a:pt x="1882043" y="673583"/>
                </a:lnTo>
                <a:cubicBezTo>
                  <a:pt x="1882043" y="714918"/>
                  <a:pt x="1848535" y="748426"/>
                  <a:pt x="1807200" y="748426"/>
                </a:cubicBezTo>
                <a:lnTo>
                  <a:pt x="74843" y="748426"/>
                </a:lnTo>
                <a:cubicBezTo>
                  <a:pt x="33508" y="748426"/>
                  <a:pt x="0" y="714918"/>
                  <a:pt x="0" y="673583"/>
                </a:cubicBezTo>
                <a:lnTo>
                  <a:pt x="0" y="748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736" tIns="51131" rIns="65736" bIns="5113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Customer</a:t>
            </a:r>
            <a:br>
              <a:rPr lang="en-US" sz="2000" kern="1200" dirty="0"/>
            </a:br>
            <a:r>
              <a:rPr lang="en-US" sz="2000" kern="1200" dirty="0"/>
              <a:t>Preview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23" y="306508"/>
            <a:ext cx="8027988" cy="428625"/>
          </a:xfrm>
        </p:spPr>
        <p:txBody>
          <a:bodyPr/>
          <a:lstStyle/>
          <a:p>
            <a:r>
              <a:rPr lang="en-US" sz="2800" dirty="0"/>
              <a:t>Designer Preview Program Approach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88242" y="3177859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Sprint Releases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627320" y="4040278"/>
            <a:ext cx="4277354" cy="47061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Hosted Designer Preview Program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476107" y="3969121"/>
            <a:ext cx="1211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Cloud RTM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0"/>
          </p:nvPr>
        </p:nvSpPr>
        <p:spPr>
          <a:xfrm>
            <a:off x="5623384" y="1153348"/>
            <a:ext cx="3312388" cy="1750829"/>
          </a:xfrm>
        </p:spPr>
        <p:txBody>
          <a:bodyPr lIns="91440"/>
          <a:lstStyle/>
          <a:p>
            <a:r>
              <a:rPr lang="en-US" b="1" dirty="0"/>
              <a:t>Tech Preview – Phase I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K2 &amp; Distributors only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Work out the kinks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Build our agile muscle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Check performance globally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Early tuning of processes</a:t>
            </a:r>
          </a:p>
          <a:p>
            <a:pPr marL="788670" lvl="2">
              <a:buFont typeface="Arial" panose="020B0604020202020204" pitchFamily="34" charset="0"/>
              <a:buChar char="•"/>
            </a:pPr>
            <a:r>
              <a:rPr lang="en-US" dirty="0"/>
              <a:t>Participation Required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00274" y="3125672"/>
            <a:ext cx="365802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1AF41"/>
              </a:buClr>
            </a:pPr>
            <a:r>
              <a:rPr lang="en-US" sz="1500" b="1" dirty="0">
                <a:solidFill>
                  <a:srgbClr val="4A4A4A"/>
                </a:solidFill>
                <a:latin typeface="Arial"/>
                <a:cs typeface="Arial"/>
              </a:rPr>
              <a:t>NDA Customer Preview – Phase II</a:t>
            </a:r>
          </a:p>
          <a:p>
            <a:pPr marL="788670" lvl="2" indent="-228600">
              <a:spcBef>
                <a:spcPct val="20000"/>
              </a:spcBef>
              <a:buClr>
                <a:srgbClr val="81AF4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A4A4A"/>
                </a:solidFill>
                <a:latin typeface="Arial"/>
                <a:cs typeface="Arial"/>
              </a:rPr>
              <a:t>Nominations mid-October</a:t>
            </a:r>
          </a:p>
          <a:p>
            <a:pPr marL="788670" lvl="2" indent="-228600">
              <a:spcBef>
                <a:spcPct val="20000"/>
              </a:spcBef>
              <a:buClr>
                <a:srgbClr val="81AF4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A4A4A"/>
                </a:solidFill>
                <a:latin typeface="Arial"/>
                <a:cs typeface="Arial"/>
              </a:rPr>
              <a:t>Early November target</a:t>
            </a:r>
          </a:p>
          <a:p>
            <a:pPr marL="788670" lvl="2" indent="-228600">
              <a:spcBef>
                <a:spcPct val="20000"/>
              </a:spcBef>
              <a:buClr>
                <a:srgbClr val="81AF4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A4A4A"/>
                </a:solidFill>
                <a:latin typeface="Arial"/>
                <a:cs typeface="Arial"/>
              </a:rPr>
              <a:t>Limited participation</a:t>
            </a:r>
          </a:p>
          <a:p>
            <a:pPr marL="788670" lvl="2" indent="-228600">
              <a:spcBef>
                <a:spcPct val="20000"/>
              </a:spcBef>
              <a:buClr>
                <a:srgbClr val="81AF4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A4A4A"/>
                </a:solidFill>
                <a:latin typeface="Arial"/>
                <a:cs typeface="Arial"/>
              </a:rPr>
              <a:t>Not for Prospects</a:t>
            </a:r>
          </a:p>
          <a:p>
            <a:pPr marL="788670" lvl="2" indent="-228600">
              <a:spcBef>
                <a:spcPct val="20000"/>
              </a:spcBef>
              <a:buClr>
                <a:srgbClr val="81AF4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A4A4A"/>
                </a:solidFill>
                <a:latin typeface="Arial"/>
                <a:cs typeface="Arial"/>
              </a:rPr>
              <a:t>Codi to share more details</a:t>
            </a:r>
          </a:p>
        </p:txBody>
      </p:sp>
    </p:spTree>
    <p:extLst>
      <p:ext uri="{BB962C8B-B14F-4D97-AF65-F5344CB8AC3E}">
        <p14:creationId xmlns:p14="http://schemas.microsoft.com/office/powerpoint/2010/main" val="368239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30" grpId="0" animBg="1"/>
      <p:bldP spid="33" grpId="0"/>
      <p:bldP spid="34" grpId="0" animBg="1"/>
      <p:bldP spid="36" grpId="0"/>
      <p:bldP spid="1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3876" y="2349187"/>
            <a:ext cx="7610571" cy="85725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Eric Schaffer, Product Manager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Release Overview &amp; Demo</a:t>
            </a:r>
          </a:p>
        </p:txBody>
      </p:sp>
    </p:spTree>
    <p:extLst>
      <p:ext uri="{BB962C8B-B14F-4D97-AF65-F5344CB8AC3E}">
        <p14:creationId xmlns:p14="http://schemas.microsoft.com/office/powerpoint/2010/main" val="19447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Unlike previous programs </a:t>
            </a:r>
            <a:r>
              <a:rPr lang="en-US" sz="2000" b="1" dirty="0"/>
              <a:t>this product is not yet feature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are being granted early access to a product that is still on the assembly 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end of every 3 week development sprint the completed work will be pushed into the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sprint release will have a general targeted focus area that will be communicated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feedback is welcome of course, but please try to </a:t>
            </a:r>
            <a:r>
              <a:rPr lang="en-US" b="1" dirty="0"/>
              <a:t>align your feedback with the current focus area or any previous areas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Plan</a:t>
            </a:r>
          </a:p>
        </p:txBody>
      </p:sp>
    </p:spTree>
    <p:extLst>
      <p:ext uri="{BB962C8B-B14F-4D97-AF65-F5344CB8AC3E}">
        <p14:creationId xmlns:p14="http://schemas.microsoft.com/office/powerpoint/2010/main" val="6503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Focus Area Release Schedule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72" y="2136660"/>
            <a:ext cx="8701819" cy="87018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48184" y="2995298"/>
            <a:ext cx="8803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10 Oct 2016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16696" y="2995298"/>
            <a:ext cx="8803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31 Oct 2016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5208" y="2995298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21 Nov 2016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53720" y="2995298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12 Dec 2016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2232" y="2995298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9 Jan 2017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90744" y="2995298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30 Jan 2017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59256" y="2995298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20 Feb 2017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27768" y="2995298"/>
            <a:ext cx="918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13 Mar 2017</a:t>
            </a:r>
          </a:p>
        </p:txBody>
      </p:sp>
    </p:spTree>
    <p:extLst>
      <p:ext uri="{BB962C8B-B14F-4D97-AF65-F5344CB8AC3E}">
        <p14:creationId xmlns:p14="http://schemas.microsoft.com/office/powerpoint/2010/main" val="381508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Focus Areas: </a:t>
            </a:r>
          </a:p>
          <a:p>
            <a:pPr lvl="2"/>
            <a:r>
              <a:rPr lang="en-US" b="1" dirty="0"/>
              <a:t>Toolbox and the Canvas</a:t>
            </a:r>
          </a:p>
          <a:p>
            <a:pPr lvl="3"/>
            <a:r>
              <a:rPr lang="en-US" dirty="0"/>
              <a:t>Use the new logic steps to model patterns and workflows that you have encountered in the field.</a:t>
            </a:r>
          </a:p>
          <a:p>
            <a:endParaRPr lang="en-US" b="1" dirty="0"/>
          </a:p>
          <a:p>
            <a:r>
              <a:rPr lang="en-US" b="1" dirty="0"/>
              <a:t>Unfocused Areas:</a:t>
            </a:r>
          </a:p>
          <a:p>
            <a:pPr lvl="2"/>
            <a:r>
              <a:rPr lang="en-US" dirty="0"/>
              <a:t>Configuring steps &amp; rules. </a:t>
            </a:r>
          </a:p>
          <a:p>
            <a:pPr lvl="3"/>
            <a:r>
              <a:rPr lang="en-US" dirty="0"/>
              <a:t>A lot of this functionality is in place so you are welcome to poke around a bit deeper but please not at the expense of the primary objective.</a:t>
            </a:r>
          </a:p>
          <a:p>
            <a:pPr lvl="2"/>
            <a:r>
              <a:rPr lang="en-US" dirty="0"/>
              <a:t>Deployment</a:t>
            </a:r>
          </a:p>
          <a:p>
            <a:pPr lvl="3"/>
            <a:r>
              <a:rPr lang="en-US" dirty="0"/>
              <a:t>Currently turned off</a:t>
            </a:r>
          </a:p>
          <a:p>
            <a:pPr lvl="2"/>
            <a:r>
              <a:rPr lang="en-US" dirty="0"/>
              <a:t>Workflow Integration (SmartForms, SharePoint)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1: Workflow Modeling</a:t>
            </a:r>
          </a:p>
        </p:txBody>
      </p:sp>
    </p:spTree>
    <p:extLst>
      <p:ext uri="{BB962C8B-B14F-4D97-AF65-F5344CB8AC3E}">
        <p14:creationId xmlns:p14="http://schemas.microsoft.com/office/powerpoint/2010/main" val="13714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670" y="2183474"/>
            <a:ext cx="8381544" cy="464575"/>
          </a:xfrm>
        </p:spPr>
        <p:txBody>
          <a:bodyPr anchor="ctr"/>
          <a:lstStyle/>
          <a:p>
            <a:pPr algn="ctr"/>
            <a:r>
              <a:rPr lang="en-US" sz="7200" dirty="0"/>
              <a:t>DEMO TIME</a:t>
            </a:r>
          </a:p>
        </p:txBody>
      </p:sp>
    </p:spTree>
    <p:extLst>
      <p:ext uri="{BB962C8B-B14F-4D97-AF65-F5344CB8AC3E}">
        <p14:creationId xmlns:p14="http://schemas.microsoft.com/office/powerpoint/2010/main" val="39178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_K2_slide_template">
  <a:themeElements>
    <a:clrScheme name="2016 Brand Colors">
      <a:dk1>
        <a:srgbClr val="000000"/>
      </a:dk1>
      <a:lt1>
        <a:srgbClr val="FFFFFF"/>
      </a:lt1>
      <a:dk2>
        <a:srgbClr val="272D43"/>
      </a:dk2>
      <a:lt2>
        <a:srgbClr val="F2F2F2"/>
      </a:lt2>
      <a:accent1>
        <a:srgbClr val="00B5C8"/>
      </a:accent1>
      <a:accent2>
        <a:srgbClr val="D8D8D8"/>
      </a:accent2>
      <a:accent3>
        <a:srgbClr val="81AF41"/>
      </a:accent3>
      <a:accent4>
        <a:srgbClr val="5D5D5D"/>
      </a:accent4>
      <a:accent5>
        <a:srgbClr val="FFFFFF"/>
      </a:accent5>
      <a:accent6>
        <a:srgbClr val="FFFFFF"/>
      </a:accent6>
      <a:hlink>
        <a:srgbClr val="81AF41"/>
      </a:hlink>
      <a:folHlink>
        <a:srgbClr val="F2F2F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2015_K2_slide_template" id="{97ABE765-E721-A942-A469-166BC454D9FC}" vid="{3FACF176-51AF-9841-ACB0-79F91CA8FAC8}"/>
    </a:ext>
  </a:extLst>
</a:theme>
</file>

<file path=ppt/theme/theme2.xml><?xml version="1.0" encoding="utf-8"?>
<a:theme xmlns:a="http://schemas.openxmlformats.org/drawingml/2006/main" name="1_k2_test">
  <a:themeElements>
    <a:clrScheme name="Custom 1">
      <a:dk1>
        <a:srgbClr val="272D43"/>
      </a:dk1>
      <a:lt1>
        <a:srgbClr val="FFFFFF"/>
      </a:lt1>
      <a:dk2>
        <a:srgbClr val="818183"/>
      </a:dk2>
      <a:lt2>
        <a:srgbClr val="D8D8D8"/>
      </a:lt2>
      <a:accent1>
        <a:srgbClr val="81AF41"/>
      </a:accent1>
      <a:accent2>
        <a:srgbClr val="00B5C8"/>
      </a:accent2>
      <a:accent3>
        <a:srgbClr val="818183"/>
      </a:accent3>
      <a:accent4>
        <a:srgbClr val="F6BE00"/>
      </a:accent4>
      <a:accent5>
        <a:srgbClr val="E4002B"/>
      </a:accent5>
      <a:accent6>
        <a:srgbClr val="2196F3"/>
      </a:accent6>
      <a:hlink>
        <a:srgbClr val="00B5C8"/>
      </a:hlink>
      <a:folHlink>
        <a:srgbClr val="6C6C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i="1" dirty="0" smtClean="0">
            <a:solidFill>
              <a:schemeClr val="accent3"/>
            </a:solidFill>
            <a:latin typeface="Georgia" panose="02040502050405020303" pitchFamily="18" charset="0"/>
            <a:cs typeface="Helvei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617</Words>
  <Application>Microsoft Office PowerPoint</Application>
  <PresentationFormat>On-screen Show (16:9)</PresentationFormat>
  <Paragraphs>113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.HelveticaNeueDeskInterface-Regular</vt:lpstr>
      <vt:lpstr>Arial</vt:lpstr>
      <vt:lpstr>ArialMT</vt:lpstr>
      <vt:lpstr>Calibri</vt:lpstr>
      <vt:lpstr>Courier New</vt:lpstr>
      <vt:lpstr>Georgia</vt:lpstr>
      <vt:lpstr>Helveitica</vt:lpstr>
      <vt:lpstr>Wingdings</vt:lpstr>
      <vt:lpstr>2015_K2_slide_template</vt:lpstr>
      <vt:lpstr>1_k2_test</vt:lpstr>
      <vt:lpstr>PowerPoint Presentation</vt:lpstr>
      <vt:lpstr>AGENDA</vt:lpstr>
      <vt:lpstr>PowerPoint Presentation</vt:lpstr>
      <vt:lpstr>Designer Preview Program Approach</vt:lpstr>
      <vt:lpstr> Eric Schaffer, Product Manager Release Overview &amp; Demo</vt:lpstr>
      <vt:lpstr>Release Plan</vt:lpstr>
      <vt:lpstr>Planned Focus Area Release Schedule</vt:lpstr>
      <vt:lpstr>Release 1: Workflow Modeling</vt:lpstr>
      <vt:lpstr>DEMO TIME</vt:lpstr>
      <vt:lpstr> Codi Kaji, Program Manager Preview Program Logistics</vt:lpstr>
      <vt:lpstr>Internal Preview Requirements</vt:lpstr>
      <vt:lpstr>Internal Program Details</vt:lpstr>
      <vt:lpstr>External Preview</vt:lpstr>
      <vt:lpstr>FINAL REMINDER: CONFIDENTIALITY</vt:lpstr>
      <vt:lpstr>Excited?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Codi Kaji</dc:creator>
  <cp:lastModifiedBy>Codi Kaji</cp:lastModifiedBy>
  <cp:revision>109</cp:revision>
  <dcterms:created xsi:type="dcterms:W3CDTF">2016-02-18T20:02:47Z</dcterms:created>
  <dcterms:modified xsi:type="dcterms:W3CDTF">2016-10-11T19:12:20Z</dcterms:modified>
</cp:coreProperties>
</file>